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handoutMasterIdLst>
    <p:handoutMasterId r:id="rId24"/>
  </p:handoutMasterIdLst>
  <p:sldIdLst>
    <p:sldId id="485" r:id="rId2"/>
    <p:sldId id="479" r:id="rId3"/>
    <p:sldId id="275" r:id="rId4"/>
    <p:sldId id="424" r:id="rId5"/>
    <p:sldId id="480" r:id="rId6"/>
    <p:sldId id="388" r:id="rId7"/>
    <p:sldId id="389" r:id="rId8"/>
    <p:sldId id="390" r:id="rId9"/>
    <p:sldId id="438" r:id="rId10"/>
    <p:sldId id="407" r:id="rId11"/>
    <p:sldId id="405" r:id="rId12"/>
    <p:sldId id="481" r:id="rId13"/>
    <p:sldId id="486" r:id="rId14"/>
    <p:sldId id="391" r:id="rId15"/>
    <p:sldId id="393" r:id="rId16"/>
    <p:sldId id="402" r:id="rId17"/>
    <p:sldId id="403" r:id="rId18"/>
    <p:sldId id="387" r:id="rId19"/>
    <p:sldId id="487" r:id="rId20"/>
    <p:sldId id="488" r:id="rId21"/>
    <p:sldId id="469" r:id="rId22"/>
  </p:sldIdLst>
  <p:sldSz cx="9144000" cy="5143500" type="screen16x9"/>
  <p:notesSz cx="6858000" cy="9144000"/>
  <p:defaultTextStyle>
    <a:defPPr>
      <a:defRPr lang="zh-CN"/>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1">
          <p15:clr>
            <a:srgbClr val="A4A3A4"/>
          </p15:clr>
        </p15:guide>
        <p15:guide id="2" orient="horz" pos="680">
          <p15:clr>
            <a:srgbClr val="A4A3A4"/>
          </p15:clr>
        </p15:guide>
        <p15:guide id="3" orient="horz" pos="2927">
          <p15:clr>
            <a:srgbClr val="A4A3A4"/>
          </p15:clr>
        </p15:guide>
        <p15:guide id="4" pos="2875">
          <p15:clr>
            <a:srgbClr val="A4A3A4"/>
          </p15:clr>
        </p15:guide>
        <p15:guide id="5" pos="373">
          <p15:clr>
            <a:srgbClr val="A4A3A4"/>
          </p15:clr>
        </p15:guide>
        <p15:guide id="6" pos="538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4DA1"/>
    <a:srgbClr val="F39700"/>
    <a:srgbClr val="909090"/>
    <a:srgbClr val="454545"/>
    <a:srgbClr val="FF8607"/>
    <a:srgbClr val="282828"/>
    <a:srgbClr val="071F65"/>
    <a:srgbClr val="006C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45" autoAdjust="0"/>
    <p:restoredTop sz="95494" autoAdjust="0"/>
  </p:normalViewPr>
  <p:slideViewPr>
    <p:cSldViewPr snapToGrid="0" snapToObjects="1">
      <p:cViewPr varScale="1">
        <p:scale>
          <a:sx n="98" d="100"/>
          <a:sy n="98" d="100"/>
        </p:scale>
        <p:origin x="48" y="54"/>
      </p:cViewPr>
      <p:guideLst>
        <p:guide orient="horz" pos="1621"/>
        <p:guide orient="horz" pos="680"/>
        <p:guide orient="horz" pos="2927"/>
        <p:guide pos="2875"/>
        <p:guide pos="373"/>
        <p:guide pos="53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4B18F8A-74B5-9148-A891-627592061A38}" type="datetimeFigureOut">
              <a:rPr kumimoji="1" lang="zh-CN" altLang="en-US" smtClean="0"/>
              <a:t>2021/9/27</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8768D9-5829-CA4C-800C-5932EF9830F6}"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D6ACD6-F780-4A47-B5D9-D292A4BD6F81}" type="datetimeFigureOut">
              <a:rPr kumimoji="1" lang="zh-CN" altLang="en-US" smtClean="0"/>
              <a:t>2021/9/27</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12715C-60D8-4442-95C1-470452B8606C}"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hf hdr="0" ftr="0" dt="0"/>
  <p:notesStyle>
    <a:lvl1pPr marL="0" algn="l" defTabSz="342900" rtl="0" eaLnBrk="1" latinLnBrk="0" hangingPunct="1">
      <a:defRPr sz="900" kern="1200">
        <a:solidFill>
          <a:schemeClr val="tx1"/>
        </a:solidFill>
        <a:latin typeface="+mn-lt"/>
        <a:ea typeface="+mn-ea"/>
        <a:cs typeface="+mn-cs"/>
      </a:defRPr>
    </a:lvl1pPr>
    <a:lvl2pPr marL="342900" algn="l" defTabSz="342900" rtl="0" eaLnBrk="1" latinLnBrk="0" hangingPunct="1">
      <a:defRPr sz="900" kern="1200">
        <a:solidFill>
          <a:schemeClr val="tx1"/>
        </a:solidFill>
        <a:latin typeface="+mn-lt"/>
        <a:ea typeface="+mn-ea"/>
        <a:cs typeface="+mn-cs"/>
      </a:defRPr>
    </a:lvl2pPr>
    <a:lvl3pPr marL="685800" algn="l" defTabSz="342900" rtl="0" eaLnBrk="1" latinLnBrk="0" hangingPunct="1">
      <a:defRPr sz="900" kern="1200">
        <a:solidFill>
          <a:schemeClr val="tx1"/>
        </a:solidFill>
        <a:latin typeface="+mn-lt"/>
        <a:ea typeface="+mn-ea"/>
        <a:cs typeface="+mn-cs"/>
      </a:defRPr>
    </a:lvl3pPr>
    <a:lvl4pPr marL="1028700" algn="l" defTabSz="342900" rtl="0" eaLnBrk="1" latinLnBrk="0" hangingPunct="1">
      <a:defRPr sz="900" kern="1200">
        <a:solidFill>
          <a:schemeClr val="tx1"/>
        </a:solidFill>
        <a:latin typeface="+mn-lt"/>
        <a:ea typeface="+mn-ea"/>
        <a:cs typeface="+mn-cs"/>
      </a:defRPr>
    </a:lvl4pPr>
    <a:lvl5pPr marL="1371600" algn="l" defTabSz="342900" rtl="0" eaLnBrk="1" latinLnBrk="0" hangingPunct="1">
      <a:defRPr sz="900" kern="1200">
        <a:solidFill>
          <a:schemeClr val="tx1"/>
        </a:solidFill>
        <a:latin typeface="+mn-lt"/>
        <a:ea typeface="+mn-ea"/>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10</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11</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12</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13</a:t>
            </a:fld>
            <a:endParaRPr kumimoji="1" lang="zh-CN" altLang="en-US"/>
          </a:p>
        </p:txBody>
      </p:sp>
    </p:spTree>
    <p:extLst>
      <p:ext uri="{BB962C8B-B14F-4D97-AF65-F5344CB8AC3E}">
        <p14:creationId xmlns:p14="http://schemas.microsoft.com/office/powerpoint/2010/main" val="3983773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14</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15</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16</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17</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18</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19</a:t>
            </a:fld>
            <a:endParaRPr kumimoji="1" lang="zh-CN" altLang="en-US"/>
          </a:p>
        </p:txBody>
      </p:sp>
    </p:spTree>
    <p:extLst>
      <p:ext uri="{BB962C8B-B14F-4D97-AF65-F5344CB8AC3E}">
        <p14:creationId xmlns:p14="http://schemas.microsoft.com/office/powerpoint/2010/main" val="2955884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20</a:t>
            </a:fld>
            <a:endParaRPr kumimoji="1" lang="zh-CN" altLang="en-US"/>
          </a:p>
        </p:txBody>
      </p:sp>
    </p:spTree>
    <p:extLst>
      <p:ext uri="{BB962C8B-B14F-4D97-AF65-F5344CB8AC3E}">
        <p14:creationId xmlns:p14="http://schemas.microsoft.com/office/powerpoint/2010/main" val="1641670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21</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目标检测技术一直都是计算机视觉的一个非常热门的分支，并且随着深度学习的发展，对于行人检测的正确率和检测的时间都有很大的提升。他应用在</a:t>
            </a:r>
            <a:r>
              <a:rPr lang="en-US" altLang="zh-CN" dirty="0"/>
              <a:t>xxx</a:t>
            </a:r>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3</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目前，行人检测技术上还存在着很多的难点，比如多光谱问题，多尺度问题，我的设计试图解决他的一个最普遍的问题出发</a:t>
            </a:r>
            <a:r>
              <a:rPr lang="en-US" altLang="zh-CN" dirty="0"/>
              <a:t>—</a:t>
            </a:r>
            <a:r>
              <a:rPr lang="zh-CN" altLang="en-US" dirty="0"/>
              <a:t>人群遮挡问题。</a:t>
            </a:r>
            <a:endParaRPr lang="en-US" altLang="zh-CN" dirty="0"/>
          </a:p>
          <a:p>
            <a:r>
              <a:rPr lang="zh-CN" altLang="en-US" dirty="0"/>
              <a:t>人群遮挡在实际的场景中，非常的普遍，因为人和人的遮挡，会造成目标细节的缺失。</a:t>
            </a:r>
            <a:endParaRPr lang="en-US" altLang="zh-CN" dirty="0"/>
          </a:p>
          <a:p>
            <a:r>
              <a:rPr lang="zh-CN" altLang="en-US" dirty="0"/>
              <a:t>第一个</a:t>
            </a:r>
            <a:r>
              <a:rPr lang="en-US" altLang="zh-CN" dirty="0"/>
              <a:t>deep</a:t>
            </a:r>
            <a:r>
              <a:rPr lang="zh-CN" altLang="en-US" dirty="0"/>
              <a:t> </a:t>
            </a:r>
            <a:r>
              <a:rPr lang="en-US" altLang="zh-CN" dirty="0"/>
              <a:t>part</a:t>
            </a:r>
          </a:p>
          <a:p>
            <a:r>
              <a:rPr lang="zh-CN" altLang="en-US" dirty="0"/>
              <a:t>第二个 优化了候选框的生成</a:t>
            </a:r>
            <a:endParaRPr lang="en-US" altLang="zh-CN"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4</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5</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在我的设计里。按照参考文献，将人群遮挡分成两种情况。第一种是实例级上下文，第二种像素级上下文</a:t>
            </a:r>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6</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7</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8</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9</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1_空白">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8136860" y="4786900"/>
            <a:ext cx="820283" cy="276999"/>
          </a:xfrm>
          <a:prstGeom prst="rect">
            <a:avLst/>
          </a:prstGeom>
        </p:spPr>
        <p:txBody>
          <a:bodyPr lIns="68580" tIns="34290" rIns="68580" bIns="34290"/>
          <a:lstStyle/>
          <a:p>
            <a:pPr algn="ctr">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第 </a:t>
            </a:r>
            <a:fld id="{2EEF1883-7A0E-4F66-9932-E581691AD397}" type="slidenum">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a:t>
            </a:fld>
            <a:r>
              <a:rPr lang="zh-CN" altLang="en-US" sz="1200" dirty="0">
                <a:solidFill>
                  <a:schemeClr val="tx1">
                    <a:lumMod val="65000"/>
                    <a:lumOff val="35000"/>
                  </a:schemeClr>
                </a:solidFill>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页</a:t>
            </a:r>
          </a:p>
        </p:txBody>
      </p:sp>
    </p:spTree>
  </p:cSld>
  <p:clrMapOvr>
    <a:masterClrMapping/>
  </p:clrMapOvr>
  <p:transition spd="slow" advClick="0" advTm="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accent1"/>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slow" advClick="0" advTm="0">
    <p:wipe/>
  </p:transition>
  <p:hf hdr="0" dt="0"/>
  <p:txStyles>
    <p:titleStyle>
      <a:lvl1pPr algn="l" defTabSz="685800" rtl="0" eaLnBrk="1" latinLnBrk="0" hangingPunct="1">
        <a:lnSpc>
          <a:spcPct val="90000"/>
        </a:lnSpc>
        <a:spcBef>
          <a:spcPct val="0"/>
        </a:spcBef>
        <a:buNone/>
        <a:defRPr sz="2400" b="1" i="0" kern="1200" baseline="0">
          <a:solidFill>
            <a:srgbClr val="071F65"/>
          </a:solidFill>
          <a:effectLst/>
          <a:latin typeface="Arial Black" panose="020B0A04020102020204" pitchFamily="34" charset="0"/>
          <a:ea typeface="微软雅黑" panose="020B0503020204020204" pitchFamily="34" charset="-122"/>
          <a:cs typeface="+mj-cs"/>
        </a:defRPr>
      </a:lvl1pPr>
    </p:titleStyle>
    <p:bodyStyle>
      <a:lvl1pPr marL="267970" indent="-267970" algn="just" defTabSz="685800" rtl="0" eaLnBrk="1" latinLnBrk="0" hangingPunct="1">
        <a:lnSpc>
          <a:spcPct val="110000"/>
        </a:lnSpc>
        <a:spcBef>
          <a:spcPts val="1350"/>
        </a:spcBef>
        <a:spcAft>
          <a:spcPts val="0"/>
        </a:spcAft>
        <a:buClr>
          <a:schemeClr val="accent2">
            <a:lumMod val="75000"/>
          </a:schemeClr>
        </a:buClr>
        <a:buSzPct val="70000"/>
        <a:buFont typeface="Wingdings 2" panose="05020102010507070707" pitchFamily="18" charset="2"/>
        <a:buChar char=""/>
        <a:defRPr sz="1500" kern="1200" baseline="0">
          <a:solidFill>
            <a:srgbClr val="071F65"/>
          </a:solidFill>
          <a:latin typeface="Arial" panose="020B0604020202020204" pitchFamily="34" charset="0"/>
          <a:ea typeface="微软雅黑" panose="020B0503020204020204" pitchFamily="34" charset="-122"/>
          <a:cs typeface="+mn-cs"/>
        </a:defRPr>
      </a:lvl1pPr>
      <a:lvl2pPr marL="267970" indent="-267970" algn="just" defTabSz="685800" rtl="0" eaLnBrk="1" latinLnBrk="0" hangingPunct="1">
        <a:lnSpc>
          <a:spcPct val="130000"/>
        </a:lnSpc>
        <a:spcBef>
          <a:spcPts val="0"/>
        </a:spcBef>
        <a:spcAft>
          <a:spcPts val="450"/>
        </a:spcAft>
        <a:buClr>
          <a:schemeClr val="accent2">
            <a:lumMod val="60000"/>
            <a:lumOff val="40000"/>
          </a:schemeClr>
        </a:buClr>
        <a:buFont typeface="幼圆" panose="02010509060101010101" pitchFamily="49" charset="-122"/>
        <a:buChar char=" "/>
        <a:defRPr sz="1200" kern="1200" baseline="0">
          <a:solidFill>
            <a:srgbClr val="071F65"/>
          </a:solidFill>
          <a:latin typeface="幼圆" panose="02010509060101010101" pitchFamily="49" charset="-122"/>
          <a:ea typeface="幼圆" panose="02010509060101010101" pitchFamily="49"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oleObject" Target="../embeddings/oleObject2.bin"/><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2419089" y="1461071"/>
            <a:ext cx="6650596" cy="1300356"/>
          </a:xfrm>
          <a:prstGeom prst="rect">
            <a:avLst/>
          </a:prstGeom>
        </p:spPr>
        <p:txBody>
          <a:bodyPr wrap="square" lIns="68580" tIns="34290" rIns="68580" bIns="34290">
            <a:spAutoFit/>
          </a:bodyPr>
          <a:lstStyle/>
          <a:p>
            <a:r>
              <a:rPr lang="zh-CN" altLang="en-US" sz="4000" b="1" dirty="0">
                <a:solidFill>
                  <a:srgbClr val="014DA1"/>
                </a:solidFill>
                <a:latin typeface="+mj-ea"/>
                <a:ea typeface="+mj-ea"/>
              </a:rPr>
              <a:t>基于上下文信息的</a:t>
            </a:r>
            <a:endParaRPr lang="en-US" altLang="zh-CN" sz="4000" b="1" dirty="0">
              <a:solidFill>
                <a:srgbClr val="014DA1"/>
              </a:solidFill>
              <a:latin typeface="+mj-ea"/>
              <a:ea typeface="+mj-ea"/>
            </a:endParaRPr>
          </a:p>
          <a:p>
            <a:r>
              <a:rPr lang="zh-CN" altLang="en-US" sz="4000" b="1" dirty="0">
                <a:solidFill>
                  <a:srgbClr val="014DA1"/>
                </a:solidFill>
                <a:latin typeface="+mj-ea"/>
                <a:ea typeface="+mj-ea"/>
              </a:rPr>
              <a:t>人群遮挡行人检测方法研究</a:t>
            </a:r>
            <a:endParaRPr lang="en-US" altLang="zh-CN" sz="4000" b="1" dirty="0">
              <a:solidFill>
                <a:srgbClr val="014DA1"/>
              </a:solidFill>
              <a:latin typeface="+mj-ea"/>
              <a:ea typeface="+mj-ea"/>
            </a:endParaRPr>
          </a:p>
        </p:txBody>
      </p:sp>
      <p:cxnSp>
        <p:nvCxnSpPr>
          <p:cNvPr id="24" name="直接连接符 23"/>
          <p:cNvCxnSpPr/>
          <p:nvPr/>
        </p:nvCxnSpPr>
        <p:spPr>
          <a:xfrm flipH="1">
            <a:off x="2574474" y="2868038"/>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Freeform 5"/>
          <p:cNvSpPr>
            <a:spLocks noEditPoints="1"/>
          </p:cNvSpPr>
          <p:nvPr/>
        </p:nvSpPr>
        <p:spPr bwMode="auto">
          <a:xfrm>
            <a:off x="0" y="1164127"/>
            <a:ext cx="1790977" cy="2869814"/>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rgbClr val="014DA1"/>
          </a:solidFill>
          <a:ln w="5" cap="flat">
            <a:solidFill>
              <a:srgbClr val="014DA1"/>
            </a:solidFill>
            <a:prstDash val="solid"/>
            <a:miter lim="800000"/>
          </a:ln>
        </p:spPr>
        <p:txBody>
          <a:bodyPr vert="horz" wrap="square" lIns="91440" tIns="45720" rIns="91440" bIns="45720" numCol="1" anchor="t" anchorCtr="0" compatLnSpc="1"/>
          <a:lstStyle/>
          <a:p>
            <a:endParaRPr lang="zh-CN" altLang="en-US" dirty="0">
              <a:highlight>
                <a:srgbClr val="FFFF00"/>
              </a:highlight>
            </a:endParaRPr>
          </a:p>
        </p:txBody>
      </p:sp>
      <p:sp>
        <p:nvSpPr>
          <p:cNvPr id="15" name="Freeform 6"/>
          <p:cNvSpPr>
            <a:spLocks noEditPoints="1"/>
          </p:cNvSpPr>
          <p:nvPr/>
        </p:nvSpPr>
        <p:spPr bwMode="auto">
          <a:xfrm>
            <a:off x="1722420" y="2203161"/>
            <a:ext cx="137114" cy="1694253"/>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chemeClr val="accent1"/>
          </a:solidFill>
          <a:ln>
            <a:solidFill>
              <a:srgbClr val="014DA1"/>
            </a:solidFill>
          </a:ln>
        </p:spPr>
        <p:txBody>
          <a:bodyPr vert="horz" wrap="square" lIns="91440" tIns="45720" rIns="91440" bIns="45720" numCol="1" anchor="t" anchorCtr="0" compatLnSpc="1"/>
          <a:lstStyle/>
          <a:p>
            <a:endParaRPr lang="zh-CN" altLang="en-US"/>
          </a:p>
        </p:txBody>
      </p:sp>
      <p:pic>
        <p:nvPicPr>
          <p:cNvPr id="9" name="图片 8" descr="大连海事大学">
            <a:extLst>
              <a:ext uri="{FF2B5EF4-FFF2-40B4-BE49-F238E27FC236}">
                <a16:creationId xmlns:a16="http://schemas.microsoft.com/office/drawing/2014/main" id="{DA572248-F30B-418F-A249-BD443F48B376}"/>
              </a:ext>
            </a:extLst>
          </p:cNvPr>
          <p:cNvPicPr>
            <a:picLocks noChangeAspect="1"/>
          </p:cNvPicPr>
          <p:nvPr/>
        </p:nvPicPr>
        <p:blipFill>
          <a:blip r:embed="rId3"/>
          <a:stretch>
            <a:fillRect/>
          </a:stretch>
        </p:blipFill>
        <p:spPr>
          <a:xfrm>
            <a:off x="895488" y="41865"/>
            <a:ext cx="1313180" cy="1315720"/>
          </a:xfrm>
          <a:prstGeom prst="rect">
            <a:avLst/>
          </a:prstGeom>
        </p:spPr>
      </p:pic>
      <p:sp>
        <p:nvSpPr>
          <p:cNvPr id="11" name="文本框 10">
            <a:extLst>
              <a:ext uri="{FF2B5EF4-FFF2-40B4-BE49-F238E27FC236}">
                <a16:creationId xmlns:a16="http://schemas.microsoft.com/office/drawing/2014/main" id="{A3E53B39-8D29-465E-9787-BD62D1C29BF3}"/>
              </a:ext>
            </a:extLst>
          </p:cNvPr>
          <p:cNvSpPr txBox="1"/>
          <p:nvPr/>
        </p:nvSpPr>
        <p:spPr>
          <a:xfrm>
            <a:off x="2352174" y="3420360"/>
            <a:ext cx="4579218" cy="138499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lgn="ctr"/>
            <a:r>
              <a:rPr lang="zh-CN" altLang="en-US" sz="1400" b="1" dirty="0">
                <a:solidFill>
                  <a:srgbClr val="014DA1"/>
                </a:solidFill>
                <a:latin typeface="Segoe UI Semilight" panose="020B0402040204020203" pitchFamily="34" charset="0"/>
                <a:ea typeface="微软雅黑" panose="020B0503020204020204" pitchFamily="34" charset="-122"/>
                <a:cs typeface="Segoe UI Semilight" panose="020B0402040204020203" pitchFamily="34" charset="0"/>
              </a:rPr>
              <a:t> 学生： 杨显鹏</a:t>
            </a:r>
            <a:endParaRPr lang="en-US" altLang="zh-CN" sz="1400" b="1" dirty="0">
              <a:solidFill>
                <a:srgbClr val="014DA1"/>
              </a:solidFill>
              <a:latin typeface="Segoe UI Semilight" panose="020B0402040204020203" pitchFamily="34" charset="0"/>
              <a:ea typeface="微软雅黑" panose="020B0503020204020204" pitchFamily="34" charset="-122"/>
              <a:cs typeface="Segoe UI Semilight" panose="020B0402040204020203" pitchFamily="34" charset="0"/>
            </a:endParaRPr>
          </a:p>
          <a:p>
            <a:pPr algn="ctr"/>
            <a:r>
              <a:rPr lang="zh-CN" altLang="en-US" sz="1400" b="1" dirty="0">
                <a:solidFill>
                  <a:srgbClr val="014DA1"/>
                </a:solidFill>
                <a:latin typeface="Segoe UI Semilight" panose="020B0402040204020203" pitchFamily="34" charset="0"/>
                <a:ea typeface="微软雅黑" panose="020B0503020204020204" pitchFamily="34" charset="-122"/>
                <a:cs typeface="Segoe UI Semilight" panose="020B0402040204020203" pitchFamily="34" charset="0"/>
              </a:rPr>
              <a:t>       导师：李冠宇教授</a:t>
            </a:r>
            <a:endParaRPr lang="en-US" altLang="zh-CN" sz="1400" b="1" dirty="0">
              <a:solidFill>
                <a:srgbClr val="014DA1"/>
              </a:solidFill>
              <a:latin typeface="Segoe UI Semilight" panose="020B0402040204020203" pitchFamily="34" charset="0"/>
              <a:ea typeface="微软雅黑" panose="020B0503020204020204" pitchFamily="34" charset="-122"/>
              <a:cs typeface="Segoe UI Semilight" panose="020B0402040204020203" pitchFamily="34" charset="0"/>
            </a:endParaRPr>
          </a:p>
          <a:p>
            <a:pPr algn="ctr"/>
            <a:r>
              <a:rPr lang="zh-CN" altLang="en-US" sz="1400" b="1" dirty="0">
                <a:solidFill>
                  <a:srgbClr val="014DA1"/>
                </a:solidFill>
                <a:latin typeface="Segoe UI Semilight" panose="020B0402040204020203" pitchFamily="34" charset="0"/>
                <a:ea typeface="微软雅黑" panose="020B0503020204020204" pitchFamily="34" charset="-122"/>
                <a:cs typeface="Segoe UI Semilight" panose="020B0402040204020203" pitchFamily="34" charset="0"/>
              </a:rPr>
              <a:t>           方向：智能信息处理</a:t>
            </a:r>
            <a:endParaRPr lang="en-US" altLang="zh-CN" sz="1400" b="1" dirty="0">
              <a:solidFill>
                <a:srgbClr val="014DA1"/>
              </a:solidFill>
              <a:latin typeface="Segoe UI Semilight" panose="020B0402040204020203" pitchFamily="34" charset="0"/>
              <a:ea typeface="微软雅黑" panose="020B0503020204020204" pitchFamily="34" charset="-122"/>
              <a:cs typeface="Segoe UI Semilight" panose="020B0402040204020203" pitchFamily="34" charset="0"/>
            </a:endParaRPr>
          </a:p>
          <a:p>
            <a:pPr algn="ctr"/>
            <a:endParaRPr lang="en-US" altLang="zh-CN" b="1" dirty="0">
              <a:solidFill>
                <a:srgbClr val="014DA1"/>
              </a:solidFill>
              <a:latin typeface="Segoe UI Semilight" panose="020B0402040204020203" pitchFamily="34" charset="0"/>
              <a:ea typeface="微软雅黑" panose="020B0503020204020204" pitchFamily="34" charset="-122"/>
              <a:cs typeface="Segoe UI Semilight" panose="020B0402040204020203" pitchFamily="34" charset="0"/>
            </a:endParaRPr>
          </a:p>
          <a:p>
            <a:pPr algn="ctr"/>
            <a:endParaRPr lang="en-US" altLang="zh-CN" sz="1400" b="1" dirty="0">
              <a:solidFill>
                <a:srgbClr val="014DA1"/>
              </a:solidFill>
              <a:latin typeface="Segoe UI Semilight" panose="020B0402040204020203" pitchFamily="34" charset="0"/>
              <a:ea typeface="微软雅黑" panose="020B0503020204020204" pitchFamily="34" charset="-122"/>
              <a:cs typeface="Segoe UI Semilight" panose="020B0402040204020203" pitchFamily="34" charset="0"/>
            </a:endParaRPr>
          </a:p>
          <a:p>
            <a:pPr algn="ctr"/>
            <a:r>
              <a:rPr lang="en-US" altLang="zh-CN" sz="1400" b="1" dirty="0">
                <a:solidFill>
                  <a:srgbClr val="014DA1"/>
                </a:solidFill>
                <a:latin typeface="Segoe UI Semilight" panose="020B0402040204020203" pitchFamily="34" charset="0"/>
                <a:ea typeface="微软雅黑" panose="020B0503020204020204" pitchFamily="34" charset="-122"/>
                <a:cs typeface="Segoe UI Semilight" panose="020B0402040204020203" pitchFamily="34" charset="0"/>
              </a:rPr>
              <a:t>        2021</a:t>
            </a:r>
            <a:r>
              <a:rPr lang="zh-CN" altLang="en-US" sz="1400" b="1" dirty="0">
                <a:solidFill>
                  <a:srgbClr val="014DA1"/>
                </a:solidFill>
                <a:latin typeface="Segoe UI Semilight" panose="020B0402040204020203" pitchFamily="34" charset="0"/>
                <a:ea typeface="微软雅黑" panose="020B0503020204020204" pitchFamily="34" charset="-122"/>
                <a:cs typeface="Segoe UI Semilight" panose="020B0402040204020203" pitchFamily="34" charset="0"/>
              </a:rPr>
              <a:t>年</a:t>
            </a:r>
            <a:r>
              <a:rPr lang="en-US" altLang="zh-CN" sz="1400" b="1" dirty="0">
                <a:solidFill>
                  <a:srgbClr val="014DA1"/>
                </a:solidFill>
                <a:latin typeface="Segoe UI Semilight" panose="020B0402040204020203" pitchFamily="34" charset="0"/>
                <a:ea typeface="微软雅黑" panose="020B0503020204020204" pitchFamily="34" charset="-122"/>
                <a:cs typeface="Segoe UI Semilight" panose="020B0402040204020203" pitchFamily="34" charset="0"/>
              </a:rPr>
              <a:t>9</a:t>
            </a:r>
            <a:r>
              <a:rPr lang="zh-CN" altLang="en-US" sz="1400" b="1" dirty="0">
                <a:solidFill>
                  <a:srgbClr val="014DA1"/>
                </a:solidFill>
                <a:latin typeface="Segoe UI Semilight" panose="020B0402040204020203" pitchFamily="34" charset="0"/>
                <a:ea typeface="微软雅黑" panose="020B0503020204020204" pitchFamily="34" charset="-122"/>
                <a:cs typeface="Segoe UI Semilight" panose="020B0402040204020203" pitchFamily="34" charset="0"/>
              </a:rPr>
              <a:t>月</a:t>
            </a:r>
            <a:r>
              <a:rPr lang="en-US" altLang="zh-CN" sz="1400" b="1" dirty="0">
                <a:solidFill>
                  <a:srgbClr val="014DA1"/>
                </a:solidFill>
                <a:latin typeface="Segoe UI Semilight" panose="020B0402040204020203" pitchFamily="34" charset="0"/>
                <a:ea typeface="微软雅黑" panose="020B0503020204020204" pitchFamily="34" charset="-122"/>
                <a:cs typeface="Segoe UI Semilight" panose="020B0402040204020203" pitchFamily="34" charset="0"/>
              </a:rPr>
              <a:t>27</a:t>
            </a:r>
            <a:r>
              <a:rPr lang="zh-CN" altLang="en-US" sz="1400" b="1" dirty="0">
                <a:solidFill>
                  <a:srgbClr val="014DA1"/>
                </a:solidFill>
                <a:latin typeface="Segoe UI Semilight" panose="020B0402040204020203" pitchFamily="34" charset="0"/>
                <a:ea typeface="微软雅黑" panose="020B0503020204020204" pitchFamily="34" charset="-122"/>
                <a:cs typeface="Segoe UI Semilight" panose="020B0402040204020203" pitchFamily="34" charset="0"/>
              </a:rPr>
              <a:t>日</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6"/>
          <p:cNvSpPr>
            <a:spLocks noChangeArrowheads="1"/>
          </p:cNvSpPr>
          <p:nvPr/>
        </p:nvSpPr>
        <p:spPr bwMode="auto">
          <a:xfrm>
            <a:off x="476188" y="177842"/>
            <a:ext cx="2646874"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400" b="1" dirty="0">
                <a:solidFill>
                  <a:srgbClr val="014DA1"/>
                </a:solidFill>
                <a:latin typeface="Arial" panose="020B0604020202020204" pitchFamily="34" charset="0"/>
              </a:rPr>
              <a:t>实例级上下文处理</a:t>
            </a:r>
          </a:p>
        </p:txBody>
      </p:sp>
      <p:sp>
        <p:nvSpPr>
          <p:cNvPr id="47" name="等腰三角形 47"/>
          <p:cNvSpPr>
            <a:spLocks noChangeArrowheads="1"/>
          </p:cNvSpPr>
          <p:nvPr/>
        </p:nvSpPr>
        <p:spPr bwMode="auto">
          <a:xfrm rot="5400000">
            <a:off x="-39787" y="157290"/>
            <a:ext cx="581159" cy="501585"/>
          </a:xfrm>
          <a:prstGeom prst="triangle">
            <a:avLst>
              <a:gd name="adj" fmla="val 50000"/>
            </a:avLst>
          </a:prstGeom>
          <a:solidFill>
            <a:srgbClr val="014DA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014DA1"/>
              </a:solidFill>
              <a:sym typeface="微软雅黑" panose="020B0503020204020204" pitchFamily="34" charset="-122"/>
            </a:endParaRPr>
          </a:p>
        </p:txBody>
      </p:sp>
      <p:sp>
        <p:nvSpPr>
          <p:cNvPr id="4" name="Rectangle 2">
            <a:extLst>
              <a:ext uri="{FF2B5EF4-FFF2-40B4-BE49-F238E27FC236}">
                <a16:creationId xmlns:a16="http://schemas.microsoft.com/office/drawing/2014/main" id="{86CF69C2-0755-48A5-8AAD-141954941AA1}"/>
              </a:ext>
            </a:extLst>
          </p:cNvPr>
          <p:cNvSpPr>
            <a:spLocks noChangeArrowheads="1"/>
          </p:cNvSpPr>
          <p:nvPr/>
        </p:nvSpPr>
        <p:spPr bwMode="auto">
          <a:xfrm>
            <a:off x="501585" y="824508"/>
            <a:ext cx="11511330" cy="48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BB208BBE-11C2-4B0D-AE98-2BD94362E1B6}"/>
              </a:ext>
            </a:extLst>
          </p:cNvPr>
          <p:cNvGraphicFramePr>
            <a:graphicFrameLocks noChangeAspect="1"/>
          </p:cNvGraphicFramePr>
          <p:nvPr>
            <p:extLst>
              <p:ext uri="{D42A27DB-BD31-4B8C-83A1-F6EECF244321}">
                <p14:modId xmlns:p14="http://schemas.microsoft.com/office/powerpoint/2010/main" val="2359885206"/>
              </p:ext>
            </p:extLst>
          </p:nvPr>
        </p:nvGraphicFramePr>
        <p:xfrm>
          <a:off x="0" y="1418971"/>
          <a:ext cx="3396343" cy="1734201"/>
        </p:xfrm>
        <a:graphic>
          <a:graphicData uri="http://schemas.openxmlformats.org/presentationml/2006/ole">
            <mc:AlternateContent xmlns:mc="http://schemas.openxmlformats.org/markup-compatibility/2006">
              <mc:Choice xmlns:v="urn:schemas-microsoft-com:vml" Requires="v">
                <p:oleObj name="Visio" r:id="rId3" imgW="4757864" imgH="2438400" progId="Visio.Drawing.15">
                  <p:embed/>
                </p:oleObj>
              </mc:Choice>
              <mc:Fallback>
                <p:oleObj name="Visio" r:id="rId3" imgW="4757864" imgH="2438400" progId="Visio.Drawing.15">
                  <p:embed/>
                  <p:pic>
                    <p:nvPicPr>
                      <p:cNvPr id="0" name="对象 78"/>
                      <p:cNvPicPr>
                        <a:picLocks noChangeAspect="1" noChangeArrowheads="1"/>
                      </p:cNvPicPr>
                      <p:nvPr/>
                    </p:nvPicPr>
                    <p:blipFill>
                      <a:blip r:embed="rId4"/>
                      <a:srcRect/>
                      <a:stretch>
                        <a:fillRect/>
                      </a:stretch>
                    </p:blipFill>
                    <p:spPr bwMode="auto">
                      <a:xfrm>
                        <a:off x="0" y="1418971"/>
                        <a:ext cx="3396343" cy="1734201"/>
                      </a:xfrm>
                      <a:prstGeom prst="rect">
                        <a:avLst/>
                      </a:prstGeom>
                      <a:noFill/>
                    </p:spPr>
                  </p:pic>
                </p:oleObj>
              </mc:Fallback>
            </mc:AlternateContent>
          </a:graphicData>
        </a:graphic>
      </p:graphicFrame>
      <p:sp>
        <p:nvSpPr>
          <p:cNvPr id="22" name="文本框 21">
            <a:extLst>
              <a:ext uri="{FF2B5EF4-FFF2-40B4-BE49-F238E27FC236}">
                <a16:creationId xmlns:a16="http://schemas.microsoft.com/office/drawing/2014/main" id="{B4DC365E-6FE5-4ED6-A157-6F174584AE44}"/>
              </a:ext>
            </a:extLst>
          </p:cNvPr>
          <p:cNvSpPr txBox="1"/>
          <p:nvPr/>
        </p:nvSpPr>
        <p:spPr>
          <a:xfrm>
            <a:off x="250792" y="824508"/>
            <a:ext cx="2405063" cy="525016"/>
          </a:xfrm>
          <a:prstGeom prst="rect">
            <a:avLst/>
          </a:prstGeom>
          <a:noFill/>
        </p:spPr>
        <p:txBody>
          <a:bodyPr wrap="square" rtlCol="0">
            <a:spAutoFit/>
          </a:bodyPr>
          <a:lstStyle/>
          <a:p>
            <a:pPr>
              <a:lnSpc>
                <a:spcPct val="130000"/>
              </a:lnSpc>
            </a:pPr>
            <a:r>
              <a:rPr lang="en-US" altLang="zh-CN" sz="2400" b="1" dirty="0" err="1">
                <a:latin typeface="Arial" panose="020B0604020202020204" pitchFamily="34" charset="0"/>
                <a:ea typeface="微软雅黑" panose="020B0503020204020204" pitchFamily="34" charset="-122"/>
              </a:rPr>
              <a:t>IoU</a:t>
            </a:r>
            <a:r>
              <a:rPr lang="en-US" altLang="zh-CN" sz="2400" b="1" dirty="0">
                <a:latin typeface="Arial" panose="020B0604020202020204" pitchFamily="34" charset="0"/>
                <a:ea typeface="微软雅黑" panose="020B0503020204020204" pitchFamily="34" charset="-122"/>
              </a:rPr>
              <a:t>&gt;0.3</a:t>
            </a:r>
            <a:r>
              <a:rPr lang="zh-CN" altLang="en-US" sz="2400" b="1" dirty="0">
                <a:latin typeface="Arial" panose="020B0604020202020204" pitchFamily="34" charset="0"/>
                <a:ea typeface="微软雅黑" panose="020B0503020204020204" pitchFamily="34" charset="-122"/>
              </a:rPr>
              <a:t>时</a:t>
            </a:r>
          </a:p>
        </p:txBody>
      </p:sp>
      <p:pic>
        <p:nvPicPr>
          <p:cNvPr id="6" name="图片 5">
            <a:extLst>
              <a:ext uri="{FF2B5EF4-FFF2-40B4-BE49-F238E27FC236}">
                <a16:creationId xmlns:a16="http://schemas.microsoft.com/office/drawing/2014/main" id="{3768CCF0-CF1A-4B7A-B851-273079E8F69F}"/>
              </a:ext>
            </a:extLst>
          </p:cNvPr>
          <p:cNvPicPr>
            <a:picLocks noChangeAspect="1"/>
          </p:cNvPicPr>
          <p:nvPr/>
        </p:nvPicPr>
        <p:blipFill>
          <a:blip r:embed="rId5"/>
          <a:stretch>
            <a:fillRect/>
          </a:stretch>
        </p:blipFill>
        <p:spPr>
          <a:xfrm>
            <a:off x="4147994" y="535409"/>
            <a:ext cx="4584023" cy="3858945"/>
          </a:xfrm>
          <a:prstGeom prst="rect">
            <a:avLst/>
          </a:prstGeom>
        </p:spPr>
      </p:pic>
      <p:sp>
        <p:nvSpPr>
          <p:cNvPr id="16" name="矩形 15">
            <a:extLst>
              <a:ext uri="{FF2B5EF4-FFF2-40B4-BE49-F238E27FC236}">
                <a16:creationId xmlns:a16="http://schemas.microsoft.com/office/drawing/2014/main" id="{8AB34C7B-3F55-4F5C-AFB5-E3DB799CC6BD}"/>
              </a:ext>
            </a:extLst>
          </p:cNvPr>
          <p:cNvSpPr/>
          <p:nvPr/>
        </p:nvSpPr>
        <p:spPr>
          <a:xfrm>
            <a:off x="3989196" y="1676440"/>
            <a:ext cx="4893547" cy="1639516"/>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46"/>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400" b="1" dirty="0">
                <a:solidFill>
                  <a:srgbClr val="014DA1"/>
                </a:solidFill>
                <a:latin typeface="Arial" panose="020B0604020202020204" pitchFamily="34" charset="0"/>
              </a:rPr>
              <a:t>预测框融合</a:t>
            </a:r>
            <a:endParaRPr lang="en-US" altLang="zh-CN" sz="2400" b="1" dirty="0">
              <a:solidFill>
                <a:srgbClr val="014DA1"/>
              </a:solidFill>
              <a:latin typeface="Arial" panose="020B0604020202020204" pitchFamily="34" charset="0"/>
            </a:endParaRPr>
          </a:p>
        </p:txBody>
      </p:sp>
      <p:sp>
        <p:nvSpPr>
          <p:cNvPr id="38" name="等腰三角形 47"/>
          <p:cNvSpPr>
            <a:spLocks noChangeArrowheads="1"/>
          </p:cNvSpPr>
          <p:nvPr/>
        </p:nvSpPr>
        <p:spPr bwMode="auto">
          <a:xfrm rot="5400000">
            <a:off x="-39787" y="157290"/>
            <a:ext cx="581159" cy="501585"/>
          </a:xfrm>
          <a:prstGeom prst="triangle">
            <a:avLst>
              <a:gd name="adj" fmla="val 50000"/>
            </a:avLst>
          </a:prstGeom>
          <a:solidFill>
            <a:srgbClr val="014DA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aphicFrame>
        <p:nvGraphicFramePr>
          <p:cNvPr id="2" name="对象 1">
            <a:extLst>
              <a:ext uri="{FF2B5EF4-FFF2-40B4-BE49-F238E27FC236}">
                <a16:creationId xmlns:a16="http://schemas.microsoft.com/office/drawing/2014/main" id="{726F25A4-F461-462F-8259-6C445F206407}"/>
              </a:ext>
            </a:extLst>
          </p:cNvPr>
          <p:cNvGraphicFramePr>
            <a:graphicFrameLocks noChangeAspect="1"/>
          </p:cNvGraphicFramePr>
          <p:nvPr>
            <p:extLst>
              <p:ext uri="{D42A27DB-BD31-4B8C-83A1-F6EECF244321}">
                <p14:modId xmlns:p14="http://schemas.microsoft.com/office/powerpoint/2010/main" val="2070711413"/>
              </p:ext>
            </p:extLst>
          </p:nvPr>
        </p:nvGraphicFramePr>
        <p:xfrm>
          <a:off x="367362" y="1000125"/>
          <a:ext cx="1832371" cy="814387"/>
        </p:xfrm>
        <a:graphic>
          <a:graphicData uri="http://schemas.openxmlformats.org/presentationml/2006/ole">
            <mc:AlternateContent xmlns:mc="http://schemas.openxmlformats.org/markup-compatibility/2006">
              <mc:Choice xmlns:v="urn:schemas-microsoft-com:vml" Requires="v">
                <p:oleObj name="Equation" r:id="rId3" imgW="942910" imgH="419055" progId="Equation.DSMT4">
                  <p:embed/>
                </p:oleObj>
              </mc:Choice>
              <mc:Fallback>
                <p:oleObj name="Equation" r:id="rId3" imgW="942910" imgH="419055" progId="Equation.DSMT4">
                  <p:embed/>
                  <p:pic>
                    <p:nvPicPr>
                      <p:cNvPr id="0" name=""/>
                      <p:cNvPicPr/>
                      <p:nvPr/>
                    </p:nvPicPr>
                    <p:blipFill>
                      <a:blip r:embed="rId4"/>
                      <a:stretch>
                        <a:fillRect/>
                      </a:stretch>
                    </p:blipFill>
                    <p:spPr>
                      <a:xfrm>
                        <a:off x="367362" y="1000125"/>
                        <a:ext cx="1832371" cy="814387"/>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6F3ABF3C-8E6E-4AD6-905B-5205DB397510}"/>
              </a:ext>
            </a:extLst>
          </p:cNvPr>
          <p:cNvGraphicFramePr>
            <a:graphicFrameLocks noChangeAspect="1"/>
          </p:cNvGraphicFramePr>
          <p:nvPr>
            <p:extLst>
              <p:ext uri="{D42A27DB-BD31-4B8C-83A1-F6EECF244321}">
                <p14:modId xmlns:p14="http://schemas.microsoft.com/office/powerpoint/2010/main" val="44629581"/>
              </p:ext>
            </p:extLst>
          </p:nvPr>
        </p:nvGraphicFramePr>
        <p:xfrm>
          <a:off x="2932166" y="1000125"/>
          <a:ext cx="2689453" cy="957263"/>
        </p:xfrm>
        <a:graphic>
          <a:graphicData uri="http://schemas.openxmlformats.org/presentationml/2006/ole">
            <mc:AlternateContent xmlns:mc="http://schemas.openxmlformats.org/markup-compatibility/2006">
              <mc:Choice xmlns:v="urn:schemas-microsoft-com:vml" Requires="v">
                <p:oleObj name="Equation" r:id="rId5" imgW="1124004" imgH="399974" progId="Equation.DSMT4">
                  <p:embed/>
                </p:oleObj>
              </mc:Choice>
              <mc:Fallback>
                <p:oleObj name="Equation" r:id="rId5" imgW="1124004" imgH="399974" progId="Equation.DSMT4">
                  <p:embed/>
                  <p:pic>
                    <p:nvPicPr>
                      <p:cNvPr id="0" name=""/>
                      <p:cNvPicPr/>
                      <p:nvPr/>
                    </p:nvPicPr>
                    <p:blipFill>
                      <a:blip r:embed="rId6"/>
                      <a:stretch>
                        <a:fillRect/>
                      </a:stretch>
                    </p:blipFill>
                    <p:spPr>
                      <a:xfrm>
                        <a:off x="2932166" y="1000125"/>
                        <a:ext cx="2689453" cy="957263"/>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996D4D53-56F7-4227-8A41-2E5597383EDA}"/>
              </a:ext>
            </a:extLst>
          </p:cNvPr>
          <p:cNvGraphicFramePr>
            <a:graphicFrameLocks noChangeAspect="1"/>
          </p:cNvGraphicFramePr>
          <p:nvPr>
            <p:extLst>
              <p:ext uri="{D42A27DB-BD31-4B8C-83A1-F6EECF244321}">
                <p14:modId xmlns:p14="http://schemas.microsoft.com/office/powerpoint/2010/main" val="305225628"/>
              </p:ext>
            </p:extLst>
          </p:nvPr>
        </p:nvGraphicFramePr>
        <p:xfrm>
          <a:off x="6126444" y="1643063"/>
          <a:ext cx="2338387" cy="998092"/>
        </p:xfrm>
        <a:graphic>
          <a:graphicData uri="http://schemas.openxmlformats.org/presentationml/2006/ole">
            <mc:AlternateContent xmlns:mc="http://schemas.openxmlformats.org/markup-compatibility/2006">
              <mc:Choice xmlns:v="urn:schemas-microsoft-com:vml" Requires="v">
                <p:oleObj name="Equation" r:id="rId7" imgW="1562157" imgH="666744" progId="Equation.DSMT4">
                  <p:embed/>
                </p:oleObj>
              </mc:Choice>
              <mc:Fallback>
                <p:oleObj name="Equation" r:id="rId7" imgW="1562157" imgH="666744" progId="Equation.DSMT4">
                  <p:embed/>
                  <p:pic>
                    <p:nvPicPr>
                      <p:cNvPr id="0" name=""/>
                      <p:cNvPicPr/>
                      <p:nvPr/>
                    </p:nvPicPr>
                    <p:blipFill>
                      <a:blip r:embed="rId8"/>
                      <a:stretch>
                        <a:fillRect/>
                      </a:stretch>
                    </p:blipFill>
                    <p:spPr>
                      <a:xfrm>
                        <a:off x="6126444" y="1643063"/>
                        <a:ext cx="2338387" cy="998092"/>
                      </a:xfrm>
                      <a:prstGeom prst="rect">
                        <a:avLst/>
                      </a:prstGeom>
                    </p:spPr>
                  </p:pic>
                </p:oleObj>
              </mc:Fallback>
            </mc:AlternateContent>
          </a:graphicData>
        </a:graphic>
      </p:graphicFrame>
      <p:sp>
        <p:nvSpPr>
          <p:cNvPr id="5" name="箭头: 上 4">
            <a:extLst>
              <a:ext uri="{FF2B5EF4-FFF2-40B4-BE49-F238E27FC236}">
                <a16:creationId xmlns:a16="http://schemas.microsoft.com/office/drawing/2014/main" id="{62136DBD-EE84-4C29-87AB-61E04410491C}"/>
              </a:ext>
            </a:extLst>
          </p:cNvPr>
          <p:cNvSpPr/>
          <p:nvPr/>
        </p:nvSpPr>
        <p:spPr>
          <a:xfrm>
            <a:off x="914400" y="2005013"/>
            <a:ext cx="452438" cy="1095375"/>
          </a:xfrm>
          <a:prstGeom prst="upArrow">
            <a:avLst/>
          </a:prstGeom>
          <a:solidFill>
            <a:srgbClr val="014D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上 38">
            <a:extLst>
              <a:ext uri="{FF2B5EF4-FFF2-40B4-BE49-F238E27FC236}">
                <a16:creationId xmlns:a16="http://schemas.microsoft.com/office/drawing/2014/main" id="{1BBC2285-C72D-45FC-A78D-A364F5D29AD8}"/>
              </a:ext>
            </a:extLst>
          </p:cNvPr>
          <p:cNvSpPr/>
          <p:nvPr/>
        </p:nvSpPr>
        <p:spPr>
          <a:xfrm>
            <a:off x="4210050" y="2005012"/>
            <a:ext cx="452438" cy="1095375"/>
          </a:xfrm>
          <a:prstGeom prst="upArrow">
            <a:avLst/>
          </a:prstGeom>
          <a:solidFill>
            <a:srgbClr val="014D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F2F5D816-090F-4325-92C8-18107CD491E3}"/>
              </a:ext>
            </a:extLst>
          </p:cNvPr>
          <p:cNvCxnSpPr>
            <a:cxnSpLocks/>
          </p:cNvCxnSpPr>
          <p:nvPr/>
        </p:nvCxnSpPr>
        <p:spPr>
          <a:xfrm flipH="1" flipV="1">
            <a:off x="5064408" y="1643063"/>
            <a:ext cx="1003018" cy="361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78CE092-079A-408A-A24B-56F3C9FB11F5}"/>
              </a:ext>
            </a:extLst>
          </p:cNvPr>
          <p:cNvSpPr/>
          <p:nvPr/>
        </p:nvSpPr>
        <p:spPr>
          <a:xfrm>
            <a:off x="476188" y="3162300"/>
            <a:ext cx="1624075" cy="623888"/>
          </a:xfrm>
          <a:prstGeom prst="rect">
            <a:avLst/>
          </a:prstGeom>
          <a:solidFill>
            <a:srgbClr val="014D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计算单人框多人框交叠程度</a:t>
            </a:r>
          </a:p>
        </p:txBody>
      </p:sp>
      <p:sp>
        <p:nvSpPr>
          <p:cNvPr id="12" name="矩形 11">
            <a:extLst>
              <a:ext uri="{FF2B5EF4-FFF2-40B4-BE49-F238E27FC236}">
                <a16:creationId xmlns:a16="http://schemas.microsoft.com/office/drawing/2014/main" id="{A6D6DC3E-D735-47C8-82DB-9B97D9A96F4D}"/>
              </a:ext>
            </a:extLst>
          </p:cNvPr>
          <p:cNvSpPr/>
          <p:nvPr/>
        </p:nvSpPr>
        <p:spPr>
          <a:xfrm>
            <a:off x="3529013" y="3162300"/>
            <a:ext cx="1914525" cy="676275"/>
          </a:xfrm>
          <a:prstGeom prst="rect">
            <a:avLst/>
          </a:prstGeom>
          <a:solidFill>
            <a:srgbClr val="014D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计算行人框最终得分</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14DA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3</a:t>
            </a:r>
            <a:endParaRPr lang="zh-CN" altLang="en-US" sz="5400" b="1" dirty="0">
              <a:solidFill>
                <a:schemeClr val="bg1"/>
              </a:solidFill>
            </a:endParaRPr>
          </a:p>
        </p:txBody>
      </p:sp>
      <p:sp>
        <p:nvSpPr>
          <p:cNvPr id="29" name="矩形 28"/>
          <p:cNvSpPr/>
          <p:nvPr/>
        </p:nvSpPr>
        <p:spPr>
          <a:xfrm>
            <a:off x="4229098" y="2019303"/>
            <a:ext cx="1985159" cy="623248"/>
          </a:xfrm>
          <a:prstGeom prst="rect">
            <a:avLst/>
          </a:prstGeom>
        </p:spPr>
        <p:txBody>
          <a:bodyPr wrap="none" lIns="68580" tIns="34290" rIns="68580" bIns="34290">
            <a:spAutoFit/>
          </a:bodyPr>
          <a:lstStyle/>
          <a:p>
            <a:r>
              <a:rPr lang="zh-CN" altLang="en-US" sz="3600" b="1" dirty="0">
                <a:solidFill>
                  <a:schemeClr val="bg1"/>
                </a:solidFill>
              </a:rPr>
              <a:t>实验验证</a:t>
            </a:r>
          </a:p>
        </p:txBody>
      </p:sp>
      <p:pic>
        <p:nvPicPr>
          <p:cNvPr id="7" name="图片 6" descr="大连海事大学">
            <a:extLst>
              <a:ext uri="{FF2B5EF4-FFF2-40B4-BE49-F238E27FC236}">
                <a16:creationId xmlns:a16="http://schemas.microsoft.com/office/drawing/2014/main" id="{8F28A403-23DF-4FC3-982A-790D3876D8CC}"/>
              </a:ext>
            </a:extLst>
          </p:cNvPr>
          <p:cNvPicPr>
            <a:picLocks noChangeAspect="1"/>
          </p:cNvPicPr>
          <p:nvPr/>
        </p:nvPicPr>
        <p:blipFill>
          <a:blip r:embed="rId3"/>
          <a:stretch>
            <a:fillRect/>
          </a:stretch>
        </p:blipFill>
        <p:spPr>
          <a:xfrm>
            <a:off x="814354" y="1044629"/>
            <a:ext cx="1669417" cy="167264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a:spLocks noChangeArrowheads="1"/>
          </p:cNvSpPr>
          <p:nvPr/>
        </p:nvSpPr>
        <p:spPr bwMode="auto">
          <a:xfrm>
            <a:off x="476188" y="177842"/>
            <a:ext cx="1415768" cy="461663"/>
          </a:xfrm>
          <a:prstGeom prst="rect">
            <a:avLst/>
          </a:prstGeom>
          <a:noFill/>
          <a:ln>
            <a:noFill/>
          </a:ln>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400" b="1" dirty="0">
                <a:solidFill>
                  <a:srgbClr val="014DA1"/>
                </a:solidFill>
                <a:latin typeface="Arial" panose="020B0604020202020204" pitchFamily="34" charset="0"/>
              </a:rPr>
              <a:t>前期准备</a:t>
            </a:r>
          </a:p>
        </p:txBody>
      </p:sp>
      <p:sp>
        <p:nvSpPr>
          <p:cNvPr id="48" name="等腰三角形 47"/>
          <p:cNvSpPr>
            <a:spLocks noChangeArrowheads="1"/>
          </p:cNvSpPr>
          <p:nvPr/>
        </p:nvSpPr>
        <p:spPr bwMode="auto">
          <a:xfrm rot="5400000">
            <a:off x="-39787" y="157290"/>
            <a:ext cx="581159" cy="501585"/>
          </a:xfrm>
          <a:prstGeom prst="triangle">
            <a:avLst>
              <a:gd name="adj" fmla="val 50000"/>
            </a:avLst>
          </a:prstGeom>
          <a:solidFill>
            <a:srgbClr val="014DA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3" name="Rectangle 1">
            <a:extLst>
              <a:ext uri="{FF2B5EF4-FFF2-40B4-BE49-F238E27FC236}">
                <a16:creationId xmlns:a16="http://schemas.microsoft.com/office/drawing/2014/main" id="{1E4BBB20-F208-42C4-86D5-CEE2820197C5}"/>
              </a:ext>
            </a:extLst>
          </p:cNvPr>
          <p:cNvSpPr>
            <a:spLocks noChangeArrowheads="1"/>
          </p:cNvSpPr>
          <p:nvPr/>
        </p:nvSpPr>
        <p:spPr bwMode="auto">
          <a:xfrm>
            <a:off x="1690687" y="1284744"/>
            <a:ext cx="184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39713"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239713"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239713"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239713"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239713"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39713"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39713"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39713"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3971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39713" algn="l"/>
              </a:tabLst>
            </a:pPr>
            <a:endParaRPr kumimoji="0" lang="zh-CN"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39713" algn="l"/>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
        <p:nvSpPr>
          <p:cNvPr id="6" name="矩形 5">
            <a:extLst>
              <a:ext uri="{FF2B5EF4-FFF2-40B4-BE49-F238E27FC236}">
                <a16:creationId xmlns:a16="http://schemas.microsoft.com/office/drawing/2014/main" id="{94B42F5E-56DD-4FF1-843E-9A4FDF215AB1}"/>
              </a:ext>
            </a:extLst>
          </p:cNvPr>
          <p:cNvSpPr>
            <a:spLocks noChangeArrowheads="1"/>
          </p:cNvSpPr>
          <p:nvPr/>
        </p:nvSpPr>
        <p:spPr bwMode="auto">
          <a:xfrm>
            <a:off x="315988" y="1027122"/>
            <a:ext cx="1794077" cy="400108"/>
          </a:xfrm>
          <a:prstGeom prst="rect">
            <a:avLst/>
          </a:prstGeom>
          <a:noFill/>
          <a:ln>
            <a:noFill/>
          </a:ln>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000" b="1" dirty="0">
                <a:solidFill>
                  <a:srgbClr val="014DA1"/>
                </a:solidFill>
                <a:latin typeface="Arial" panose="020B0604020202020204" pitchFamily="34" charset="0"/>
              </a:rPr>
              <a:t>数据集构建： </a:t>
            </a:r>
          </a:p>
        </p:txBody>
      </p:sp>
      <p:pic>
        <p:nvPicPr>
          <p:cNvPr id="2" name="图片 1">
            <a:extLst>
              <a:ext uri="{FF2B5EF4-FFF2-40B4-BE49-F238E27FC236}">
                <a16:creationId xmlns:a16="http://schemas.microsoft.com/office/drawing/2014/main" id="{E16C122C-B00A-44DF-A3FE-B333019F1AD6}"/>
              </a:ext>
            </a:extLst>
          </p:cNvPr>
          <p:cNvPicPr>
            <a:picLocks noChangeAspect="1"/>
          </p:cNvPicPr>
          <p:nvPr/>
        </p:nvPicPr>
        <p:blipFill>
          <a:blip r:embed="rId3"/>
          <a:stretch>
            <a:fillRect/>
          </a:stretch>
        </p:blipFill>
        <p:spPr>
          <a:xfrm>
            <a:off x="-71362" y="1454341"/>
            <a:ext cx="1946780" cy="1444876"/>
          </a:xfrm>
          <a:prstGeom prst="rect">
            <a:avLst/>
          </a:prstGeom>
        </p:spPr>
      </p:pic>
      <p:pic>
        <p:nvPicPr>
          <p:cNvPr id="3" name="图片 2">
            <a:extLst>
              <a:ext uri="{FF2B5EF4-FFF2-40B4-BE49-F238E27FC236}">
                <a16:creationId xmlns:a16="http://schemas.microsoft.com/office/drawing/2014/main" id="{A0C5C22C-BCCF-4052-98C6-ACD9898D5439}"/>
              </a:ext>
            </a:extLst>
          </p:cNvPr>
          <p:cNvPicPr>
            <a:picLocks noChangeAspect="1"/>
          </p:cNvPicPr>
          <p:nvPr/>
        </p:nvPicPr>
        <p:blipFill rotWithShape="1">
          <a:blip r:embed="rId4"/>
          <a:srcRect l="39662" t="12292"/>
          <a:stretch/>
        </p:blipFill>
        <p:spPr>
          <a:xfrm>
            <a:off x="1963631" y="1386466"/>
            <a:ext cx="2338511" cy="1512751"/>
          </a:xfrm>
          <a:prstGeom prst="rect">
            <a:avLst/>
          </a:prstGeom>
        </p:spPr>
      </p:pic>
      <p:pic>
        <p:nvPicPr>
          <p:cNvPr id="4" name="图片 3">
            <a:extLst>
              <a:ext uri="{FF2B5EF4-FFF2-40B4-BE49-F238E27FC236}">
                <a16:creationId xmlns:a16="http://schemas.microsoft.com/office/drawing/2014/main" id="{2135DF7D-16F0-4F08-AC78-DE06EB37DB83}"/>
              </a:ext>
            </a:extLst>
          </p:cNvPr>
          <p:cNvPicPr>
            <a:picLocks noChangeAspect="1"/>
          </p:cNvPicPr>
          <p:nvPr/>
        </p:nvPicPr>
        <p:blipFill>
          <a:blip r:embed="rId5"/>
          <a:stretch>
            <a:fillRect/>
          </a:stretch>
        </p:blipFill>
        <p:spPr>
          <a:xfrm>
            <a:off x="4389672" y="1386466"/>
            <a:ext cx="2294554" cy="1523974"/>
          </a:xfrm>
          <a:prstGeom prst="rect">
            <a:avLst/>
          </a:prstGeom>
        </p:spPr>
      </p:pic>
      <p:pic>
        <p:nvPicPr>
          <p:cNvPr id="7" name="图片 6">
            <a:extLst>
              <a:ext uri="{FF2B5EF4-FFF2-40B4-BE49-F238E27FC236}">
                <a16:creationId xmlns:a16="http://schemas.microsoft.com/office/drawing/2014/main" id="{8C2524E6-BC77-4195-AAE5-F857B4C41FDA}"/>
              </a:ext>
            </a:extLst>
          </p:cNvPr>
          <p:cNvPicPr>
            <a:picLocks noChangeAspect="1"/>
          </p:cNvPicPr>
          <p:nvPr/>
        </p:nvPicPr>
        <p:blipFill>
          <a:blip r:embed="rId6"/>
          <a:stretch>
            <a:fillRect/>
          </a:stretch>
        </p:blipFill>
        <p:spPr>
          <a:xfrm>
            <a:off x="6769742" y="1359797"/>
            <a:ext cx="2338510" cy="1550643"/>
          </a:xfrm>
          <a:prstGeom prst="rect">
            <a:avLst/>
          </a:prstGeom>
        </p:spPr>
      </p:pic>
      <p:sp>
        <p:nvSpPr>
          <p:cNvPr id="8" name="文本框 7">
            <a:extLst>
              <a:ext uri="{FF2B5EF4-FFF2-40B4-BE49-F238E27FC236}">
                <a16:creationId xmlns:a16="http://schemas.microsoft.com/office/drawing/2014/main" id="{C3FD92E2-0D2A-46E2-A91E-2ED22FA1D8BC}"/>
              </a:ext>
            </a:extLst>
          </p:cNvPr>
          <p:cNvSpPr txBox="1"/>
          <p:nvPr/>
        </p:nvSpPr>
        <p:spPr>
          <a:xfrm>
            <a:off x="56297" y="2850666"/>
            <a:ext cx="1726755" cy="344710"/>
          </a:xfrm>
          <a:prstGeom prst="rect">
            <a:avLst/>
          </a:prstGeom>
          <a:noFill/>
        </p:spPr>
        <p:txBody>
          <a:bodyPr wrap="none" rtlCol="0">
            <a:spAutoFit/>
          </a:bodyPr>
          <a:lstStyle/>
          <a:p>
            <a:pPr>
              <a:lnSpc>
                <a:spcPct val="130000"/>
              </a:lnSpc>
            </a:pPr>
            <a:r>
              <a:rPr lang="en-US" altLang="zh-CN" sz="1400" dirty="0">
                <a:latin typeface="Arial" panose="020B0604020202020204" pitchFamily="34" charset="0"/>
                <a:ea typeface="微软雅黑" panose="020B0503020204020204" pitchFamily="34" charset="-122"/>
              </a:rPr>
              <a:t>Caltech</a:t>
            </a:r>
            <a:r>
              <a:rPr lang="zh-CN" altLang="en-US" dirty="0">
                <a:latin typeface="Arial" panose="020B0604020202020204" pitchFamily="34" charset="0"/>
                <a:ea typeface="微软雅黑" panose="020B0503020204020204" pitchFamily="34" charset="-122"/>
              </a:rPr>
              <a:t>行人数据集</a:t>
            </a:r>
            <a:endParaRPr lang="zh-CN" altLang="en-US" sz="1400" dirty="0">
              <a:latin typeface="Arial" panose="020B0604020202020204" pitchFamily="34" charset="0"/>
              <a:ea typeface="微软雅黑" panose="020B0503020204020204" pitchFamily="34" charset="-122"/>
            </a:endParaRPr>
          </a:p>
        </p:txBody>
      </p:sp>
      <p:sp>
        <p:nvSpPr>
          <p:cNvPr id="9" name="文本框 8">
            <a:extLst>
              <a:ext uri="{FF2B5EF4-FFF2-40B4-BE49-F238E27FC236}">
                <a16:creationId xmlns:a16="http://schemas.microsoft.com/office/drawing/2014/main" id="{76B7AABC-5D70-40F5-B276-AF4DF6A375E5}"/>
              </a:ext>
            </a:extLst>
          </p:cNvPr>
          <p:cNvSpPr txBox="1"/>
          <p:nvPr/>
        </p:nvSpPr>
        <p:spPr>
          <a:xfrm>
            <a:off x="2110065" y="2865739"/>
            <a:ext cx="1755609" cy="343235"/>
          </a:xfrm>
          <a:prstGeom prst="rect">
            <a:avLst/>
          </a:prstGeom>
          <a:noFill/>
        </p:spPr>
        <p:txBody>
          <a:bodyPr wrap="none" rtlCol="0">
            <a:spAutoFit/>
          </a:bodyPr>
          <a:lstStyle/>
          <a:p>
            <a:pPr>
              <a:lnSpc>
                <a:spcPct val="130000"/>
              </a:lnSpc>
            </a:pPr>
            <a:r>
              <a:rPr lang="en-US" altLang="zh-CN" sz="1400" dirty="0">
                <a:latin typeface="Arial" panose="020B0604020202020204" pitchFamily="34" charset="0"/>
                <a:ea typeface="微软雅黑" panose="020B0503020204020204" pitchFamily="34" charset="-122"/>
              </a:rPr>
              <a:t>City persons</a:t>
            </a:r>
            <a:r>
              <a:rPr lang="zh-CN" altLang="en-US" sz="1400" dirty="0">
                <a:latin typeface="Arial" panose="020B0604020202020204" pitchFamily="34" charset="0"/>
                <a:ea typeface="微软雅黑" panose="020B0503020204020204" pitchFamily="34" charset="-122"/>
              </a:rPr>
              <a:t>数据集</a:t>
            </a:r>
          </a:p>
        </p:txBody>
      </p:sp>
      <p:sp>
        <p:nvSpPr>
          <p:cNvPr id="10" name="文本框 9">
            <a:extLst>
              <a:ext uri="{FF2B5EF4-FFF2-40B4-BE49-F238E27FC236}">
                <a16:creationId xmlns:a16="http://schemas.microsoft.com/office/drawing/2014/main" id="{44E953AC-72B0-4023-908C-07F3FA3A6ADF}"/>
              </a:ext>
            </a:extLst>
          </p:cNvPr>
          <p:cNvSpPr txBox="1"/>
          <p:nvPr/>
        </p:nvSpPr>
        <p:spPr>
          <a:xfrm>
            <a:off x="4708380" y="2884360"/>
            <a:ext cx="1441420" cy="344710"/>
          </a:xfrm>
          <a:prstGeom prst="rect">
            <a:avLst/>
          </a:prstGeom>
          <a:noFill/>
        </p:spPr>
        <p:txBody>
          <a:bodyPr wrap="none" rtlCol="0">
            <a:spAutoFit/>
          </a:bodyPr>
          <a:lstStyle/>
          <a:p>
            <a:pPr>
              <a:lnSpc>
                <a:spcPct val="130000"/>
              </a:lnSpc>
            </a:pPr>
            <a:r>
              <a:rPr lang="zh-CN" altLang="en-US" sz="1400" dirty="0">
                <a:latin typeface="Arial" panose="020B0604020202020204" pitchFamily="34" charset="0"/>
                <a:ea typeface="微软雅黑" panose="020B0503020204020204" pitchFamily="34" charset="-122"/>
              </a:rPr>
              <a:t>网络下载的图片</a:t>
            </a:r>
          </a:p>
        </p:txBody>
      </p:sp>
      <p:sp>
        <p:nvSpPr>
          <p:cNvPr id="11" name="文本框 10">
            <a:extLst>
              <a:ext uri="{FF2B5EF4-FFF2-40B4-BE49-F238E27FC236}">
                <a16:creationId xmlns:a16="http://schemas.microsoft.com/office/drawing/2014/main" id="{2D749A19-6C68-4E8E-A7B6-1C14F1CE6081}"/>
              </a:ext>
            </a:extLst>
          </p:cNvPr>
          <p:cNvSpPr txBox="1"/>
          <p:nvPr/>
        </p:nvSpPr>
        <p:spPr>
          <a:xfrm>
            <a:off x="7002934" y="2872779"/>
            <a:ext cx="1800493" cy="344710"/>
          </a:xfrm>
          <a:prstGeom prst="rect">
            <a:avLst/>
          </a:prstGeom>
          <a:noFill/>
        </p:spPr>
        <p:txBody>
          <a:bodyPr wrap="none" rtlCol="0">
            <a:spAutoFit/>
          </a:bodyPr>
          <a:lstStyle/>
          <a:p>
            <a:pPr>
              <a:lnSpc>
                <a:spcPct val="130000"/>
              </a:lnSpc>
            </a:pPr>
            <a:r>
              <a:rPr lang="zh-CN" altLang="en-US" sz="1400" dirty="0">
                <a:latin typeface="Arial" panose="020B0604020202020204" pitchFamily="34" charset="0"/>
                <a:ea typeface="微软雅黑" panose="020B0503020204020204" pitchFamily="34" charset="-122"/>
              </a:rPr>
              <a:t>在校园内拍摄的图片</a:t>
            </a:r>
          </a:p>
        </p:txBody>
      </p:sp>
      <p:grpSp>
        <p:nvGrpSpPr>
          <p:cNvPr id="16" name="组合 15">
            <a:extLst>
              <a:ext uri="{FF2B5EF4-FFF2-40B4-BE49-F238E27FC236}">
                <a16:creationId xmlns:a16="http://schemas.microsoft.com/office/drawing/2014/main" id="{6ADF7BE9-37BC-45F6-A1FB-3D335112EDB7}"/>
              </a:ext>
            </a:extLst>
          </p:cNvPr>
          <p:cNvGrpSpPr/>
          <p:nvPr/>
        </p:nvGrpSpPr>
        <p:grpSpPr>
          <a:xfrm>
            <a:off x="186468" y="1114109"/>
            <a:ext cx="8921784" cy="3592662"/>
            <a:chOff x="0" y="1359797"/>
            <a:chExt cx="8921784" cy="3592662"/>
          </a:xfrm>
        </p:grpSpPr>
        <p:grpSp>
          <p:nvGrpSpPr>
            <p:cNvPr id="14" name="组合 13">
              <a:extLst>
                <a:ext uri="{FF2B5EF4-FFF2-40B4-BE49-F238E27FC236}">
                  <a16:creationId xmlns:a16="http://schemas.microsoft.com/office/drawing/2014/main" id="{32D33784-F991-4860-A2E0-81EC86EC370F}"/>
                </a:ext>
              </a:extLst>
            </p:cNvPr>
            <p:cNvGrpSpPr/>
            <p:nvPr/>
          </p:nvGrpSpPr>
          <p:grpSpPr>
            <a:xfrm>
              <a:off x="0" y="1359797"/>
              <a:ext cx="6362700" cy="3592662"/>
              <a:chOff x="1184072" y="1227176"/>
              <a:chExt cx="6362700" cy="3592662"/>
            </a:xfrm>
          </p:grpSpPr>
          <p:pic>
            <p:nvPicPr>
              <p:cNvPr id="12" name="图片 11">
                <a:extLst>
                  <a:ext uri="{FF2B5EF4-FFF2-40B4-BE49-F238E27FC236}">
                    <a16:creationId xmlns:a16="http://schemas.microsoft.com/office/drawing/2014/main" id="{084A4EF6-1C94-4246-80C6-1F65C032B867}"/>
                  </a:ext>
                </a:extLst>
              </p:cNvPr>
              <p:cNvPicPr>
                <a:picLocks noChangeAspect="1"/>
              </p:cNvPicPr>
              <p:nvPr/>
            </p:nvPicPr>
            <p:blipFill>
              <a:blip r:embed="rId7"/>
              <a:stretch>
                <a:fillRect/>
              </a:stretch>
            </p:blipFill>
            <p:spPr>
              <a:xfrm>
                <a:off x="1184072" y="1227176"/>
                <a:ext cx="6362700" cy="3190875"/>
              </a:xfrm>
              <a:prstGeom prst="rect">
                <a:avLst/>
              </a:prstGeom>
            </p:spPr>
          </p:pic>
          <p:sp>
            <p:nvSpPr>
              <p:cNvPr id="13" name="文本框 12">
                <a:extLst>
                  <a:ext uri="{FF2B5EF4-FFF2-40B4-BE49-F238E27FC236}">
                    <a16:creationId xmlns:a16="http://schemas.microsoft.com/office/drawing/2014/main" id="{B3D5ED11-3B61-4DFD-B736-5A82EC2F34B4}"/>
                  </a:ext>
                </a:extLst>
              </p:cNvPr>
              <p:cNvSpPr txBox="1"/>
              <p:nvPr/>
            </p:nvSpPr>
            <p:spPr>
              <a:xfrm>
                <a:off x="2602675" y="4475128"/>
                <a:ext cx="2826415" cy="344710"/>
              </a:xfrm>
              <a:prstGeom prst="rect">
                <a:avLst/>
              </a:prstGeom>
              <a:noFill/>
            </p:spPr>
            <p:txBody>
              <a:bodyPr wrap="none" rtlCol="0">
                <a:spAutoFit/>
              </a:bodyPr>
              <a:lstStyle/>
              <a:p>
                <a:pPr>
                  <a:lnSpc>
                    <a:spcPct val="130000"/>
                  </a:lnSpc>
                </a:pPr>
                <a:r>
                  <a:rPr lang="zh-CN" altLang="en-US" sz="1400" dirty="0">
                    <a:latin typeface="Arial" panose="020B0604020202020204" pitchFamily="34" charset="0"/>
                    <a:ea typeface="微软雅黑" panose="020B0503020204020204" pitchFamily="34" charset="-122"/>
                  </a:rPr>
                  <a:t>使用</a:t>
                </a:r>
                <a:r>
                  <a:rPr lang="en-US" altLang="zh-CN" sz="1400" dirty="0">
                    <a:latin typeface="Arial" panose="020B0604020202020204" pitchFamily="34" charset="0"/>
                    <a:ea typeface="微软雅黑" panose="020B0503020204020204" pitchFamily="34" charset="-122"/>
                  </a:rPr>
                  <a:t>labeling </a:t>
                </a:r>
                <a:r>
                  <a:rPr lang="zh-CN" altLang="en-US" sz="1400" dirty="0">
                    <a:latin typeface="Arial" panose="020B0604020202020204" pitchFamily="34" charset="0"/>
                    <a:ea typeface="微软雅黑" panose="020B0503020204020204" pitchFamily="34" charset="-122"/>
                  </a:rPr>
                  <a:t>软件进行目标框标注</a:t>
                </a:r>
              </a:p>
            </p:txBody>
          </p:sp>
        </p:grpSp>
        <p:pic>
          <p:nvPicPr>
            <p:cNvPr id="15" name="图片 14">
              <a:extLst>
                <a:ext uri="{FF2B5EF4-FFF2-40B4-BE49-F238E27FC236}">
                  <a16:creationId xmlns:a16="http://schemas.microsoft.com/office/drawing/2014/main" id="{5B6C9D75-CCEF-4687-8569-F8A5F916927E}"/>
                </a:ext>
              </a:extLst>
            </p:cNvPr>
            <p:cNvPicPr>
              <a:picLocks noChangeAspect="1"/>
            </p:cNvPicPr>
            <p:nvPr/>
          </p:nvPicPr>
          <p:blipFill>
            <a:blip r:embed="rId8"/>
            <a:stretch>
              <a:fillRect/>
            </a:stretch>
          </p:blipFill>
          <p:spPr>
            <a:xfrm>
              <a:off x="4956243" y="2259140"/>
              <a:ext cx="3965541" cy="2254915"/>
            </a:xfrm>
            <a:prstGeom prst="rect">
              <a:avLst/>
            </a:prstGeom>
          </p:spPr>
        </p:pic>
      </p:grpSp>
    </p:spTree>
    <p:extLst>
      <p:ext uri="{BB962C8B-B14F-4D97-AF65-F5344CB8AC3E}">
        <p14:creationId xmlns:p14="http://schemas.microsoft.com/office/powerpoint/2010/main" val="149282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a:spLocks noChangeArrowheads="1"/>
          </p:cNvSpPr>
          <p:nvPr/>
        </p:nvSpPr>
        <p:spPr bwMode="auto">
          <a:xfrm>
            <a:off x="476188" y="177842"/>
            <a:ext cx="1415768" cy="461663"/>
          </a:xfrm>
          <a:prstGeom prst="rect">
            <a:avLst/>
          </a:prstGeom>
          <a:noFill/>
          <a:ln>
            <a:noFill/>
          </a:ln>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400" b="1" dirty="0">
                <a:solidFill>
                  <a:srgbClr val="014DA1"/>
                </a:solidFill>
                <a:latin typeface="Arial" panose="020B0604020202020204" pitchFamily="34" charset="0"/>
              </a:rPr>
              <a:t>仿真环境</a:t>
            </a:r>
          </a:p>
        </p:txBody>
      </p:sp>
      <p:sp>
        <p:nvSpPr>
          <p:cNvPr id="48" name="等腰三角形 47"/>
          <p:cNvSpPr>
            <a:spLocks noChangeArrowheads="1"/>
          </p:cNvSpPr>
          <p:nvPr/>
        </p:nvSpPr>
        <p:spPr bwMode="auto">
          <a:xfrm rot="5400000">
            <a:off x="-39787" y="157290"/>
            <a:ext cx="581159" cy="501585"/>
          </a:xfrm>
          <a:prstGeom prst="triangle">
            <a:avLst>
              <a:gd name="adj" fmla="val 50000"/>
            </a:avLst>
          </a:prstGeom>
          <a:solidFill>
            <a:srgbClr val="014DA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aphicFrame>
        <p:nvGraphicFramePr>
          <p:cNvPr id="5" name="表格 4">
            <a:extLst>
              <a:ext uri="{FF2B5EF4-FFF2-40B4-BE49-F238E27FC236}">
                <a16:creationId xmlns:a16="http://schemas.microsoft.com/office/drawing/2014/main" id="{0956408D-5ACC-490B-8528-41CB0209D2E4}"/>
              </a:ext>
            </a:extLst>
          </p:cNvPr>
          <p:cNvGraphicFramePr>
            <a:graphicFrameLocks noGrp="1"/>
          </p:cNvGraphicFramePr>
          <p:nvPr>
            <p:extLst>
              <p:ext uri="{D42A27DB-BD31-4B8C-83A1-F6EECF244321}">
                <p14:modId xmlns:p14="http://schemas.microsoft.com/office/powerpoint/2010/main" val="1124747595"/>
              </p:ext>
            </p:extLst>
          </p:nvPr>
        </p:nvGraphicFramePr>
        <p:xfrm>
          <a:off x="1690052" y="1272223"/>
          <a:ext cx="5244148" cy="2390140"/>
        </p:xfrm>
        <a:graphic>
          <a:graphicData uri="http://schemas.openxmlformats.org/drawingml/2006/table">
            <a:tbl>
              <a:tblPr>
                <a:tableStyleId>{5C22544A-7EE6-4342-B048-85BDC9FD1C3A}</a:tableStyleId>
              </a:tblPr>
              <a:tblGrid>
                <a:gridCol w="1047030">
                  <a:extLst>
                    <a:ext uri="{9D8B030D-6E8A-4147-A177-3AD203B41FA5}">
                      <a16:colId xmlns:a16="http://schemas.microsoft.com/office/drawing/2014/main" val="3980159107"/>
                    </a:ext>
                  </a:extLst>
                </a:gridCol>
                <a:gridCol w="4197118">
                  <a:extLst>
                    <a:ext uri="{9D8B030D-6E8A-4147-A177-3AD203B41FA5}">
                      <a16:colId xmlns:a16="http://schemas.microsoft.com/office/drawing/2014/main" val="3958271327"/>
                    </a:ext>
                  </a:extLst>
                </a:gridCol>
              </a:tblGrid>
              <a:tr h="343266">
                <a:tc>
                  <a:txBody>
                    <a:bodyPr/>
                    <a:lstStyle/>
                    <a:p>
                      <a:pPr algn="ctr">
                        <a:lnSpc>
                          <a:spcPct val="125000"/>
                        </a:lnSpc>
                        <a:tabLst>
                          <a:tab pos="239395" algn="l"/>
                        </a:tabLst>
                      </a:pPr>
                      <a:r>
                        <a:rPr lang="zh-CN" sz="1400">
                          <a:effectLst/>
                        </a:rPr>
                        <a:t>工具</a:t>
                      </a:r>
                      <a:endParaRPr lang="zh-CN" sz="14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25000"/>
                        </a:lnSpc>
                        <a:tabLst>
                          <a:tab pos="239395" algn="l"/>
                        </a:tabLst>
                      </a:pPr>
                      <a:r>
                        <a:rPr lang="zh-CN" sz="1400">
                          <a:effectLst/>
                        </a:rPr>
                        <a:t>版本</a:t>
                      </a:r>
                      <a:r>
                        <a:rPr lang="en-US" sz="1400">
                          <a:effectLst/>
                        </a:rPr>
                        <a:t>/</a:t>
                      </a:r>
                      <a:r>
                        <a:rPr lang="zh-CN" sz="1400">
                          <a:effectLst/>
                        </a:rPr>
                        <a:t>型号</a:t>
                      </a:r>
                      <a:endParaRPr lang="zh-CN" sz="14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53691097"/>
                  </a:ext>
                </a:extLst>
              </a:tr>
              <a:tr h="343266">
                <a:tc>
                  <a:txBody>
                    <a:bodyPr/>
                    <a:lstStyle/>
                    <a:p>
                      <a:pPr algn="ctr">
                        <a:lnSpc>
                          <a:spcPct val="125000"/>
                        </a:lnSpc>
                        <a:tabLst>
                          <a:tab pos="239395" algn="l"/>
                        </a:tabLst>
                      </a:pPr>
                      <a:r>
                        <a:rPr lang="en-US" sz="1400">
                          <a:effectLst/>
                        </a:rPr>
                        <a:t>Python</a:t>
                      </a:r>
                      <a:endParaRPr lang="zh-CN" sz="14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25000"/>
                        </a:lnSpc>
                        <a:tabLst>
                          <a:tab pos="239395" algn="l"/>
                        </a:tabLst>
                      </a:pPr>
                      <a:r>
                        <a:rPr lang="en-US" sz="1400">
                          <a:effectLst/>
                        </a:rPr>
                        <a:t>3.6</a:t>
                      </a:r>
                      <a:endParaRPr lang="zh-CN" sz="14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09027257"/>
                  </a:ext>
                </a:extLst>
              </a:tr>
              <a:tr h="1703608">
                <a:tc>
                  <a:txBody>
                    <a:bodyPr/>
                    <a:lstStyle/>
                    <a:p>
                      <a:pPr algn="ctr">
                        <a:lnSpc>
                          <a:spcPct val="125000"/>
                        </a:lnSpc>
                        <a:tabLst>
                          <a:tab pos="239395" algn="l"/>
                        </a:tabLst>
                      </a:pPr>
                      <a:r>
                        <a:rPr lang="en-US" sz="1400" dirty="0" err="1">
                          <a:effectLst/>
                        </a:rPr>
                        <a:t>Pytorch</a:t>
                      </a:r>
                      <a:endParaRPr lang="zh-CN" sz="1400" dirty="0">
                        <a:effectLst/>
                      </a:endParaRPr>
                    </a:p>
                    <a:p>
                      <a:pPr algn="ctr">
                        <a:lnSpc>
                          <a:spcPct val="125000"/>
                        </a:lnSpc>
                        <a:tabLst>
                          <a:tab pos="239395" algn="l"/>
                        </a:tabLst>
                      </a:pPr>
                      <a:r>
                        <a:rPr lang="en-US" sz="1400" dirty="0">
                          <a:effectLst/>
                        </a:rPr>
                        <a:t>GPU</a:t>
                      </a:r>
                      <a:endParaRPr lang="zh-CN" sz="1400" dirty="0">
                        <a:effectLst/>
                      </a:endParaRPr>
                    </a:p>
                    <a:p>
                      <a:pPr algn="ctr">
                        <a:lnSpc>
                          <a:spcPct val="125000"/>
                        </a:lnSpc>
                        <a:tabLst>
                          <a:tab pos="239395" algn="l"/>
                        </a:tabLst>
                      </a:pPr>
                      <a:r>
                        <a:rPr lang="zh-CN" sz="1400" dirty="0">
                          <a:effectLst/>
                        </a:rPr>
                        <a:t>显存大小</a:t>
                      </a:r>
                    </a:p>
                    <a:p>
                      <a:pPr algn="ctr">
                        <a:lnSpc>
                          <a:spcPct val="125000"/>
                        </a:lnSpc>
                        <a:tabLst>
                          <a:tab pos="239395" algn="l"/>
                        </a:tabLst>
                      </a:pPr>
                      <a:r>
                        <a:rPr lang="en-US" sz="1400" dirty="0">
                          <a:effectLst/>
                        </a:rPr>
                        <a:t>CUDA</a:t>
                      </a:r>
                      <a:endParaRPr lang="zh-CN" sz="1400" dirty="0">
                        <a:effectLst/>
                      </a:endParaRPr>
                    </a:p>
                    <a:p>
                      <a:pPr algn="ctr">
                        <a:lnSpc>
                          <a:spcPct val="125000"/>
                        </a:lnSpc>
                        <a:tabLst>
                          <a:tab pos="239395" algn="l"/>
                        </a:tabLst>
                      </a:pPr>
                      <a:r>
                        <a:rPr lang="en-US" sz="1400" dirty="0" err="1">
                          <a:effectLst/>
                        </a:rPr>
                        <a:t>Cudnn</a:t>
                      </a:r>
                      <a:endParaRPr lang="zh-CN" sz="1400" dirty="0">
                        <a:effectLst/>
                      </a:endParaRPr>
                    </a:p>
                    <a:p>
                      <a:pPr algn="ctr">
                        <a:lnSpc>
                          <a:spcPct val="125000"/>
                        </a:lnSpc>
                        <a:tabLst>
                          <a:tab pos="239395" algn="l"/>
                        </a:tabLst>
                      </a:pPr>
                      <a:r>
                        <a:rPr lang="zh-CN" sz="1400" dirty="0">
                          <a:effectLst/>
                        </a:rPr>
                        <a:t>操作系统</a:t>
                      </a:r>
                      <a:endParaRPr lang="zh-CN" sz="14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25000"/>
                        </a:lnSpc>
                        <a:tabLst>
                          <a:tab pos="239395" algn="l"/>
                        </a:tabLst>
                      </a:pPr>
                      <a:r>
                        <a:rPr lang="en-US" sz="1400" dirty="0">
                          <a:effectLst/>
                        </a:rPr>
                        <a:t>1.2.0</a:t>
                      </a:r>
                      <a:endParaRPr lang="zh-CN" sz="1400" dirty="0">
                        <a:effectLst/>
                      </a:endParaRPr>
                    </a:p>
                    <a:p>
                      <a:pPr algn="ctr">
                        <a:lnSpc>
                          <a:spcPct val="125000"/>
                        </a:lnSpc>
                        <a:tabLst>
                          <a:tab pos="239395" algn="l"/>
                        </a:tabLst>
                      </a:pPr>
                      <a:r>
                        <a:rPr lang="en-US" sz="1400" dirty="0">
                          <a:effectLst/>
                        </a:rPr>
                        <a:t>GTX1660</a:t>
                      </a:r>
                      <a:endParaRPr lang="zh-CN" sz="1400" dirty="0">
                        <a:effectLst/>
                      </a:endParaRPr>
                    </a:p>
                    <a:p>
                      <a:pPr algn="ctr">
                        <a:lnSpc>
                          <a:spcPct val="125000"/>
                        </a:lnSpc>
                        <a:tabLst>
                          <a:tab pos="239395" algn="l"/>
                        </a:tabLst>
                      </a:pPr>
                      <a:r>
                        <a:rPr lang="en-US" sz="1400" dirty="0">
                          <a:effectLst/>
                        </a:rPr>
                        <a:t>10G</a:t>
                      </a:r>
                      <a:endParaRPr lang="zh-CN" sz="1400" dirty="0">
                        <a:effectLst/>
                      </a:endParaRPr>
                    </a:p>
                    <a:p>
                      <a:pPr algn="ctr">
                        <a:lnSpc>
                          <a:spcPct val="125000"/>
                        </a:lnSpc>
                        <a:tabLst>
                          <a:tab pos="239395" algn="l"/>
                        </a:tabLst>
                      </a:pPr>
                      <a:r>
                        <a:rPr lang="en-US" sz="1400" dirty="0">
                          <a:effectLst/>
                        </a:rPr>
                        <a:t>10.0</a:t>
                      </a:r>
                      <a:endParaRPr lang="zh-CN" sz="1400" dirty="0">
                        <a:effectLst/>
                      </a:endParaRPr>
                    </a:p>
                    <a:p>
                      <a:pPr algn="ctr">
                        <a:lnSpc>
                          <a:spcPct val="125000"/>
                        </a:lnSpc>
                        <a:tabLst>
                          <a:tab pos="239395" algn="l"/>
                        </a:tabLst>
                      </a:pPr>
                      <a:r>
                        <a:rPr lang="en-US" sz="1400" dirty="0">
                          <a:effectLst/>
                        </a:rPr>
                        <a:t>7.4.1.5</a:t>
                      </a:r>
                      <a:endParaRPr lang="zh-CN" sz="1400" dirty="0">
                        <a:effectLst/>
                      </a:endParaRPr>
                    </a:p>
                    <a:p>
                      <a:pPr algn="ctr">
                        <a:lnSpc>
                          <a:spcPct val="125000"/>
                        </a:lnSpc>
                        <a:tabLst>
                          <a:tab pos="239395" algn="l"/>
                        </a:tabLst>
                      </a:pPr>
                      <a:r>
                        <a:rPr lang="en-US" sz="1400" dirty="0">
                          <a:effectLst/>
                        </a:rPr>
                        <a:t>Windows10</a:t>
                      </a:r>
                      <a:endParaRPr lang="zh-CN" sz="14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301667221"/>
                  </a:ext>
                </a:extLst>
              </a:tr>
            </a:tbl>
          </a:graphicData>
        </a:graphic>
      </p:graphicFrame>
      <p:sp>
        <p:nvSpPr>
          <p:cNvPr id="43" name="Rectangle 1">
            <a:extLst>
              <a:ext uri="{FF2B5EF4-FFF2-40B4-BE49-F238E27FC236}">
                <a16:creationId xmlns:a16="http://schemas.microsoft.com/office/drawing/2014/main" id="{1E4BBB20-F208-42C4-86D5-CEE2820197C5}"/>
              </a:ext>
            </a:extLst>
          </p:cNvPr>
          <p:cNvSpPr>
            <a:spLocks noChangeArrowheads="1"/>
          </p:cNvSpPr>
          <p:nvPr/>
        </p:nvSpPr>
        <p:spPr bwMode="auto">
          <a:xfrm>
            <a:off x="1690687" y="1284744"/>
            <a:ext cx="184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39713"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239713"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239713"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239713"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239713"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39713"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39713"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39713"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3971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39713" algn="l"/>
              </a:tabLst>
            </a:pPr>
            <a:endParaRPr kumimoji="0" lang="zh-CN"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39713" algn="l"/>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46"/>
          <p:cNvSpPr>
            <a:spLocks noChangeArrowheads="1"/>
          </p:cNvSpPr>
          <p:nvPr/>
        </p:nvSpPr>
        <p:spPr bwMode="auto">
          <a:xfrm>
            <a:off x="33275" y="177842"/>
            <a:ext cx="184727"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endParaRPr lang="zh-CN" altLang="en-US" sz="2400" b="1" dirty="0">
              <a:solidFill>
                <a:schemeClr val="accent1"/>
              </a:solidFill>
              <a:latin typeface="Arial" panose="020B0604020202020204" pitchFamily="34" charset="0"/>
            </a:endParaRPr>
          </a:p>
        </p:txBody>
      </p:sp>
      <p:sp>
        <p:nvSpPr>
          <p:cNvPr id="27" name="等腰三角形 47"/>
          <p:cNvSpPr>
            <a:spLocks noChangeArrowheads="1"/>
          </p:cNvSpPr>
          <p:nvPr/>
        </p:nvSpPr>
        <p:spPr bwMode="auto">
          <a:xfrm rot="5400000">
            <a:off x="-39787" y="157290"/>
            <a:ext cx="581159" cy="501585"/>
          </a:xfrm>
          <a:prstGeom prst="triangle">
            <a:avLst>
              <a:gd name="adj" fmla="val 50000"/>
            </a:avLst>
          </a:prstGeom>
          <a:solidFill>
            <a:srgbClr val="014DA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8194" name="图表 1">
            <a:extLst>
              <a:ext uri="{FF2B5EF4-FFF2-40B4-BE49-F238E27FC236}">
                <a16:creationId xmlns:a16="http://schemas.microsoft.com/office/drawing/2014/main" id="{D0BED5E4-0072-49D3-A1DD-64D22647894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5" y="866774"/>
            <a:ext cx="5734050" cy="387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400" b="1" dirty="0">
                <a:solidFill>
                  <a:srgbClr val="014DA1"/>
                </a:solidFill>
                <a:latin typeface="Arial" panose="020B0604020202020204" pitchFamily="34" charset="0"/>
              </a:rPr>
              <a:t>检测效果</a:t>
            </a:r>
          </a:p>
        </p:txBody>
      </p:sp>
      <p:sp>
        <p:nvSpPr>
          <p:cNvPr id="27" name="等腰三角形 47"/>
          <p:cNvSpPr>
            <a:spLocks noChangeArrowheads="1"/>
          </p:cNvSpPr>
          <p:nvPr/>
        </p:nvSpPr>
        <p:spPr bwMode="auto">
          <a:xfrm rot="5400000">
            <a:off x="-39787" y="157290"/>
            <a:ext cx="581159" cy="501585"/>
          </a:xfrm>
          <a:prstGeom prst="triangle">
            <a:avLst>
              <a:gd name="adj" fmla="val 50000"/>
            </a:avLst>
          </a:prstGeom>
          <a:solidFill>
            <a:srgbClr val="014DA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9218" name="Picture 2">
            <a:extLst>
              <a:ext uri="{FF2B5EF4-FFF2-40B4-BE49-F238E27FC236}">
                <a16:creationId xmlns:a16="http://schemas.microsoft.com/office/drawing/2014/main" id="{31CAE91A-DDC9-4061-A678-AF3107D116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1" y="511174"/>
            <a:ext cx="8164467" cy="456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400" b="1" dirty="0">
                <a:solidFill>
                  <a:srgbClr val="014DA1"/>
                </a:solidFill>
                <a:latin typeface="Arial" panose="020B0604020202020204" pitchFamily="34" charset="0"/>
              </a:rPr>
              <a:t>检测数据</a:t>
            </a:r>
          </a:p>
        </p:txBody>
      </p:sp>
      <p:sp>
        <p:nvSpPr>
          <p:cNvPr id="19" name="等腰三角形 18"/>
          <p:cNvSpPr>
            <a:spLocks noChangeArrowheads="1"/>
          </p:cNvSpPr>
          <p:nvPr/>
        </p:nvSpPr>
        <p:spPr bwMode="auto">
          <a:xfrm rot="5400000">
            <a:off x="-39787" y="157290"/>
            <a:ext cx="581159" cy="501585"/>
          </a:xfrm>
          <a:prstGeom prst="triangle">
            <a:avLst>
              <a:gd name="adj" fmla="val 50000"/>
            </a:avLst>
          </a:prstGeom>
          <a:solidFill>
            <a:srgbClr val="014DA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11266" name="图片 88">
            <a:extLst>
              <a:ext uri="{FF2B5EF4-FFF2-40B4-BE49-F238E27FC236}">
                <a16:creationId xmlns:a16="http://schemas.microsoft.com/office/drawing/2014/main" id="{834F9675-CDC3-418B-9313-DD10A44164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660" y="944562"/>
            <a:ext cx="5288166" cy="394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46"/>
          <p:cNvSpPr>
            <a:spLocks noChangeArrowheads="1"/>
          </p:cNvSpPr>
          <p:nvPr/>
        </p:nvSpPr>
        <p:spPr bwMode="auto">
          <a:xfrm>
            <a:off x="476188" y="177842"/>
            <a:ext cx="1976500"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400" b="1" dirty="0">
                <a:solidFill>
                  <a:srgbClr val="014DA1"/>
                </a:solidFill>
                <a:latin typeface="Arial" panose="020B0604020202020204" pitchFamily="34" charset="0"/>
              </a:rPr>
              <a:t>GUI</a:t>
            </a:r>
            <a:r>
              <a:rPr lang="zh-CN" altLang="en-US" sz="2400" b="1" dirty="0">
                <a:solidFill>
                  <a:srgbClr val="014DA1"/>
                </a:solidFill>
                <a:latin typeface="Arial" panose="020B0604020202020204" pitchFamily="34" charset="0"/>
              </a:rPr>
              <a:t>界面构建</a:t>
            </a:r>
          </a:p>
        </p:txBody>
      </p:sp>
      <p:sp>
        <p:nvSpPr>
          <p:cNvPr id="22" name="等腰三角形 47"/>
          <p:cNvSpPr>
            <a:spLocks noChangeArrowheads="1"/>
          </p:cNvSpPr>
          <p:nvPr/>
        </p:nvSpPr>
        <p:spPr bwMode="auto">
          <a:xfrm rot="5400000">
            <a:off x="-39787" y="157290"/>
            <a:ext cx="581159" cy="501585"/>
          </a:xfrm>
          <a:prstGeom prst="triangle">
            <a:avLst>
              <a:gd name="adj" fmla="val 50000"/>
            </a:avLst>
          </a:prstGeom>
          <a:solidFill>
            <a:srgbClr val="014DA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10242" name="图片 91">
            <a:extLst>
              <a:ext uri="{FF2B5EF4-FFF2-40B4-BE49-F238E27FC236}">
                <a16:creationId xmlns:a16="http://schemas.microsoft.com/office/drawing/2014/main" id="{AD7B8089-E091-46AE-B81B-A84E79540E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3588" y="955837"/>
            <a:ext cx="4743450" cy="341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14DA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4</a:t>
            </a:r>
            <a:endParaRPr lang="zh-CN" altLang="en-US" sz="5400" b="1" dirty="0">
              <a:solidFill>
                <a:schemeClr val="bg1"/>
              </a:solidFill>
            </a:endParaRPr>
          </a:p>
        </p:txBody>
      </p:sp>
      <p:sp>
        <p:nvSpPr>
          <p:cNvPr id="29" name="矩形 28"/>
          <p:cNvSpPr/>
          <p:nvPr/>
        </p:nvSpPr>
        <p:spPr>
          <a:xfrm>
            <a:off x="4229098" y="2019303"/>
            <a:ext cx="2446824" cy="623248"/>
          </a:xfrm>
          <a:prstGeom prst="rect">
            <a:avLst/>
          </a:prstGeom>
        </p:spPr>
        <p:txBody>
          <a:bodyPr wrap="none" lIns="68580" tIns="34290" rIns="68580" bIns="34290">
            <a:spAutoFit/>
          </a:bodyPr>
          <a:lstStyle/>
          <a:p>
            <a:r>
              <a:rPr lang="zh-CN" altLang="en-US" sz="3600" b="1" dirty="0">
                <a:solidFill>
                  <a:schemeClr val="bg1"/>
                </a:solidFill>
              </a:rPr>
              <a:t>分析与展望</a:t>
            </a:r>
          </a:p>
        </p:txBody>
      </p:sp>
      <p:pic>
        <p:nvPicPr>
          <p:cNvPr id="7" name="图片 6" descr="大连海事大学">
            <a:extLst>
              <a:ext uri="{FF2B5EF4-FFF2-40B4-BE49-F238E27FC236}">
                <a16:creationId xmlns:a16="http://schemas.microsoft.com/office/drawing/2014/main" id="{8F28A403-23DF-4FC3-982A-790D3876D8CC}"/>
              </a:ext>
            </a:extLst>
          </p:cNvPr>
          <p:cNvPicPr>
            <a:picLocks noChangeAspect="1"/>
          </p:cNvPicPr>
          <p:nvPr/>
        </p:nvPicPr>
        <p:blipFill>
          <a:blip r:embed="rId3"/>
          <a:stretch>
            <a:fillRect/>
          </a:stretch>
        </p:blipFill>
        <p:spPr>
          <a:xfrm>
            <a:off x="814354" y="1044629"/>
            <a:ext cx="1669417" cy="1672646"/>
          </a:xfrm>
          <a:prstGeom prst="rect">
            <a:avLst/>
          </a:prstGeom>
        </p:spPr>
      </p:pic>
    </p:spTree>
    <p:extLst>
      <p:ext uri="{BB962C8B-B14F-4D97-AF65-F5344CB8AC3E}">
        <p14:creationId xmlns:p14="http://schemas.microsoft.com/office/powerpoint/2010/main" val="1145805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14DA1"/>
          </a:solidFill>
          <a:ln>
            <a:solidFill>
              <a:srgbClr val="014DA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dirty="0">
              <a:solidFill>
                <a:srgbClr val="014DA1"/>
              </a:solidFill>
            </a:endParaRPr>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1</a:t>
            </a:r>
            <a:endParaRPr lang="zh-CN" altLang="en-US" sz="5400" b="1" dirty="0">
              <a:solidFill>
                <a:schemeClr val="bg1"/>
              </a:solidFill>
            </a:endParaRPr>
          </a:p>
        </p:txBody>
      </p:sp>
      <p:sp>
        <p:nvSpPr>
          <p:cNvPr id="29" name="矩形 28"/>
          <p:cNvSpPr/>
          <p:nvPr/>
        </p:nvSpPr>
        <p:spPr>
          <a:xfrm>
            <a:off x="4229098" y="2019303"/>
            <a:ext cx="1985159" cy="623248"/>
          </a:xfrm>
          <a:prstGeom prst="rect">
            <a:avLst/>
          </a:prstGeom>
        </p:spPr>
        <p:txBody>
          <a:bodyPr wrap="none" lIns="68580" tIns="34290" rIns="68580" bIns="34290">
            <a:spAutoFit/>
          </a:bodyPr>
          <a:lstStyle/>
          <a:p>
            <a:r>
              <a:rPr lang="zh-CN" altLang="en-US" sz="3600" b="1" dirty="0">
                <a:solidFill>
                  <a:schemeClr val="bg1"/>
                </a:solidFill>
              </a:rPr>
              <a:t>研究背景</a:t>
            </a:r>
          </a:p>
        </p:txBody>
      </p:sp>
      <p:pic>
        <p:nvPicPr>
          <p:cNvPr id="7" name="图片 6" descr="大连海事大学">
            <a:extLst>
              <a:ext uri="{FF2B5EF4-FFF2-40B4-BE49-F238E27FC236}">
                <a16:creationId xmlns:a16="http://schemas.microsoft.com/office/drawing/2014/main" id="{DFC341CC-E452-43A3-AB61-34AC069AF763}"/>
              </a:ext>
            </a:extLst>
          </p:cNvPr>
          <p:cNvPicPr>
            <a:picLocks noChangeAspect="1"/>
          </p:cNvPicPr>
          <p:nvPr/>
        </p:nvPicPr>
        <p:blipFill>
          <a:blip r:embed="rId3"/>
          <a:stretch>
            <a:fillRect/>
          </a:stretch>
        </p:blipFill>
        <p:spPr>
          <a:xfrm>
            <a:off x="1003179" y="1355714"/>
            <a:ext cx="1669417" cy="167264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46"/>
          <p:cNvSpPr>
            <a:spLocks noChangeArrowheads="1"/>
          </p:cNvSpPr>
          <p:nvPr/>
        </p:nvSpPr>
        <p:spPr bwMode="auto">
          <a:xfrm>
            <a:off x="476188" y="177842"/>
            <a:ext cx="1976500"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400" b="1" dirty="0">
                <a:solidFill>
                  <a:srgbClr val="014DA1"/>
                </a:solidFill>
                <a:latin typeface="Arial" panose="020B0604020202020204" pitchFamily="34" charset="0"/>
              </a:rPr>
              <a:t>分析与展望</a:t>
            </a:r>
          </a:p>
        </p:txBody>
      </p:sp>
      <p:sp>
        <p:nvSpPr>
          <p:cNvPr id="22" name="等腰三角形 47"/>
          <p:cNvSpPr>
            <a:spLocks noChangeArrowheads="1"/>
          </p:cNvSpPr>
          <p:nvPr/>
        </p:nvSpPr>
        <p:spPr bwMode="auto">
          <a:xfrm rot="5400000">
            <a:off x="-39787" y="157290"/>
            <a:ext cx="581159" cy="501585"/>
          </a:xfrm>
          <a:prstGeom prst="triangle">
            <a:avLst>
              <a:gd name="adj" fmla="val 50000"/>
            </a:avLst>
          </a:prstGeom>
          <a:solidFill>
            <a:srgbClr val="014DA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文本框 3">
            <a:extLst>
              <a:ext uri="{FF2B5EF4-FFF2-40B4-BE49-F238E27FC236}">
                <a16:creationId xmlns:a16="http://schemas.microsoft.com/office/drawing/2014/main" id="{38D73195-C6AF-449A-8DA9-A75B42A2BE30}"/>
              </a:ext>
            </a:extLst>
          </p:cNvPr>
          <p:cNvSpPr txBox="1"/>
          <p:nvPr/>
        </p:nvSpPr>
        <p:spPr>
          <a:xfrm>
            <a:off x="250792" y="1271117"/>
            <a:ext cx="8364302" cy="2863926"/>
          </a:xfrm>
          <a:prstGeom prst="rect">
            <a:avLst/>
          </a:prstGeom>
          <a:noFill/>
        </p:spPr>
        <p:txBody>
          <a:bodyPr wrap="square" rtlCol="0">
            <a:spAutoFit/>
          </a:bodyPr>
          <a:lstStyle/>
          <a:p>
            <a:pPr>
              <a:lnSpc>
                <a:spcPct val="130000"/>
              </a:lnSpc>
            </a:pPr>
            <a:r>
              <a:rPr lang="zh-CN" altLang="en-US" sz="1400" dirty="0">
                <a:solidFill>
                  <a:srgbClr val="014DA1"/>
                </a:solidFill>
                <a:latin typeface="Arial" panose="020B0604020202020204" pitchFamily="34" charset="0"/>
                <a:ea typeface="微软雅黑" panose="020B0503020204020204" pitchFamily="34" charset="-122"/>
              </a:rPr>
              <a:t>    在大规模拥挤的情况下，添加入上下文信息后行人检测可以达到</a:t>
            </a:r>
            <a:r>
              <a:rPr lang="en-US" altLang="zh-CN" sz="1400" dirty="0">
                <a:solidFill>
                  <a:srgbClr val="014DA1"/>
                </a:solidFill>
                <a:latin typeface="Arial" panose="020B0604020202020204" pitchFamily="34" charset="0"/>
                <a:ea typeface="微软雅黑" panose="020B0503020204020204" pitchFamily="34" charset="-122"/>
              </a:rPr>
              <a:t>84.37%</a:t>
            </a:r>
            <a:r>
              <a:rPr lang="zh-CN" altLang="en-US" sz="1400" dirty="0">
                <a:solidFill>
                  <a:srgbClr val="014DA1"/>
                </a:solidFill>
                <a:latin typeface="Arial" panose="020B0604020202020204" pitchFamily="34" charset="0"/>
                <a:ea typeface="微软雅黑" panose="020B0503020204020204" pitchFamily="34" charset="-122"/>
              </a:rPr>
              <a:t>的准确度，与此同时在相似的遮挡情况下，普通的</a:t>
            </a:r>
            <a:r>
              <a:rPr lang="en-US" altLang="zh-CN" sz="1400" dirty="0">
                <a:solidFill>
                  <a:srgbClr val="014DA1"/>
                </a:solidFill>
                <a:latin typeface="Arial" panose="020B0604020202020204" pitchFamily="34" charset="0"/>
                <a:ea typeface="微软雅黑" panose="020B0503020204020204" pitchFamily="34" charset="-122"/>
              </a:rPr>
              <a:t>Faster RCNN</a:t>
            </a:r>
            <a:r>
              <a:rPr lang="zh-CN" altLang="en-US" sz="1400" dirty="0">
                <a:solidFill>
                  <a:srgbClr val="014DA1"/>
                </a:solidFill>
                <a:latin typeface="Arial" panose="020B0604020202020204" pitchFamily="34" charset="0"/>
                <a:ea typeface="微软雅黑" panose="020B0503020204020204" pitchFamily="34" charset="-122"/>
              </a:rPr>
              <a:t>检测的准确率只有</a:t>
            </a:r>
            <a:r>
              <a:rPr lang="en-US" altLang="zh-CN" sz="1400" dirty="0">
                <a:solidFill>
                  <a:srgbClr val="014DA1"/>
                </a:solidFill>
                <a:latin typeface="Arial" panose="020B0604020202020204" pitchFamily="34" charset="0"/>
                <a:ea typeface="微软雅黑" panose="020B0503020204020204" pitchFamily="34" charset="-122"/>
              </a:rPr>
              <a:t>50.29%</a:t>
            </a:r>
            <a:r>
              <a:rPr lang="zh-CN" altLang="en-US" dirty="0">
                <a:solidFill>
                  <a:srgbClr val="014DA1"/>
                </a:solidFill>
                <a:latin typeface="Arial" panose="020B0604020202020204" pitchFamily="34" charset="0"/>
                <a:ea typeface="微软雅黑" panose="020B0503020204020204" pitchFamily="34" charset="-122"/>
              </a:rPr>
              <a:t>，</a:t>
            </a:r>
            <a:r>
              <a:rPr lang="zh-CN" altLang="en-US" sz="1400" dirty="0">
                <a:solidFill>
                  <a:srgbClr val="014DA1"/>
                </a:solidFill>
                <a:latin typeface="Arial" panose="020B0604020202020204" pitchFamily="34" charset="0"/>
                <a:ea typeface="微软雅黑" panose="020B0503020204020204" pitchFamily="34" charset="-122"/>
              </a:rPr>
              <a:t>检测效果有所提升，但仍不满足在现实场景中准确度的需要，因此还需要提出新的方法不断的进行改进。</a:t>
            </a:r>
            <a:endParaRPr lang="en-US" altLang="zh-CN" sz="1400" dirty="0">
              <a:solidFill>
                <a:srgbClr val="014DA1"/>
              </a:solidFill>
              <a:latin typeface="Arial" panose="020B0604020202020204" pitchFamily="34" charset="0"/>
              <a:ea typeface="微软雅黑" panose="020B0503020204020204" pitchFamily="34" charset="-122"/>
            </a:endParaRPr>
          </a:p>
          <a:p>
            <a:pPr>
              <a:lnSpc>
                <a:spcPct val="130000"/>
              </a:lnSpc>
            </a:pPr>
            <a:r>
              <a:rPr lang="en-US" altLang="zh-CN" dirty="0">
                <a:solidFill>
                  <a:srgbClr val="014DA1"/>
                </a:solidFill>
                <a:latin typeface="Arial" panose="020B0604020202020204" pitchFamily="34" charset="0"/>
                <a:ea typeface="微软雅黑" panose="020B0503020204020204" pitchFamily="34" charset="-122"/>
              </a:rPr>
              <a:t>    </a:t>
            </a:r>
          </a:p>
          <a:p>
            <a:pPr>
              <a:lnSpc>
                <a:spcPct val="130000"/>
              </a:lnSpc>
            </a:pPr>
            <a:r>
              <a:rPr lang="zh-CN" altLang="en-US" sz="1400" dirty="0">
                <a:solidFill>
                  <a:srgbClr val="014DA1"/>
                </a:solidFill>
                <a:latin typeface="Arial" panose="020B0604020202020204" pitchFamily="34" charset="0"/>
                <a:ea typeface="微软雅黑" panose="020B0503020204020204" pitchFamily="34" charset="-122"/>
              </a:rPr>
              <a:t>    同时在进行训练时，训练的样本数量只有</a:t>
            </a:r>
            <a:r>
              <a:rPr lang="en-US" altLang="zh-CN" sz="1400" dirty="0">
                <a:solidFill>
                  <a:srgbClr val="014DA1"/>
                </a:solidFill>
                <a:latin typeface="Arial" panose="020B0604020202020204" pitchFamily="34" charset="0"/>
                <a:ea typeface="微软雅黑" panose="020B0503020204020204" pitchFamily="34" charset="-122"/>
              </a:rPr>
              <a:t>2000</a:t>
            </a:r>
            <a:r>
              <a:rPr lang="zh-CN" altLang="en-US" sz="1400" dirty="0">
                <a:solidFill>
                  <a:srgbClr val="014DA1"/>
                </a:solidFill>
                <a:latin typeface="Arial" panose="020B0604020202020204" pitchFamily="34" charset="0"/>
                <a:ea typeface="微软雅黑" panose="020B0503020204020204" pitchFamily="34" charset="-122"/>
              </a:rPr>
              <a:t>张图片，与参考资料中</a:t>
            </a:r>
            <a:r>
              <a:rPr lang="en-US" altLang="zh-CN" sz="1400" dirty="0">
                <a:solidFill>
                  <a:srgbClr val="014DA1"/>
                </a:solidFill>
                <a:latin typeface="Arial" panose="020B0604020202020204" pitchFamily="34" charset="0"/>
                <a:ea typeface="微软雅黑" panose="020B0503020204020204" pitchFamily="34" charset="-122"/>
              </a:rPr>
              <a:t>1</a:t>
            </a:r>
            <a:r>
              <a:rPr lang="zh-CN" altLang="en-US" sz="1400" dirty="0">
                <a:solidFill>
                  <a:srgbClr val="014DA1"/>
                </a:solidFill>
                <a:latin typeface="Arial" panose="020B0604020202020204" pitchFamily="34" charset="0"/>
                <a:ea typeface="微软雅黑" panose="020B0503020204020204" pitchFamily="34" charset="-122"/>
              </a:rPr>
              <a:t>万张图片训练集的数量相差甚远。且因为进行训练时电脑配置的限制，</a:t>
            </a:r>
            <a:r>
              <a:rPr lang="en-US" altLang="zh-CN" sz="1400" dirty="0" err="1">
                <a:solidFill>
                  <a:srgbClr val="014DA1"/>
                </a:solidFill>
                <a:latin typeface="Arial" panose="020B0604020202020204" pitchFamily="34" charset="0"/>
                <a:ea typeface="微软雅黑" panose="020B0503020204020204" pitchFamily="34" charset="-122"/>
              </a:rPr>
              <a:t>batch_size</a:t>
            </a:r>
            <a:r>
              <a:rPr lang="zh-CN" altLang="en-US" sz="1400" dirty="0">
                <a:solidFill>
                  <a:srgbClr val="014DA1"/>
                </a:solidFill>
                <a:latin typeface="Arial" panose="020B0604020202020204" pitchFamily="34" charset="0"/>
                <a:ea typeface="微软雅黑" panose="020B0503020204020204" pitchFamily="34" charset="-122"/>
              </a:rPr>
              <a:t>只能设置为</a:t>
            </a:r>
            <a:r>
              <a:rPr lang="en-US" altLang="zh-CN" sz="1400" dirty="0">
                <a:solidFill>
                  <a:srgbClr val="014DA1"/>
                </a:solidFill>
                <a:latin typeface="Arial" panose="020B0604020202020204" pitchFamily="34" charset="0"/>
                <a:ea typeface="微软雅黑" panose="020B0503020204020204" pitchFamily="34" charset="-122"/>
              </a:rPr>
              <a:t>1</a:t>
            </a:r>
            <a:r>
              <a:rPr lang="zh-CN" altLang="en-US" sz="1400" dirty="0">
                <a:solidFill>
                  <a:srgbClr val="014DA1"/>
                </a:solidFill>
                <a:latin typeface="Arial" panose="020B0604020202020204" pitchFamily="34" charset="0"/>
                <a:ea typeface="微软雅黑" panose="020B0503020204020204" pitchFamily="34" charset="-122"/>
              </a:rPr>
              <a:t>，迭代训练</a:t>
            </a:r>
            <a:r>
              <a:rPr lang="en-US" altLang="zh-CN" sz="1400" dirty="0">
                <a:solidFill>
                  <a:srgbClr val="014DA1"/>
                </a:solidFill>
                <a:latin typeface="Arial" panose="020B0604020202020204" pitchFamily="34" charset="0"/>
                <a:ea typeface="微软雅黑" panose="020B0503020204020204" pitchFamily="34" charset="-122"/>
              </a:rPr>
              <a:t>100</a:t>
            </a:r>
            <a:r>
              <a:rPr lang="zh-CN" altLang="en-US" sz="1400" dirty="0">
                <a:solidFill>
                  <a:srgbClr val="014DA1"/>
                </a:solidFill>
                <a:latin typeface="Arial" panose="020B0604020202020204" pitchFamily="34" charset="0"/>
                <a:ea typeface="微软雅黑" panose="020B0503020204020204" pitchFamily="34" charset="-122"/>
              </a:rPr>
              <a:t>次用时超过</a:t>
            </a:r>
            <a:r>
              <a:rPr lang="en-US" altLang="zh-CN" sz="1400" dirty="0">
                <a:solidFill>
                  <a:srgbClr val="014DA1"/>
                </a:solidFill>
                <a:latin typeface="Arial" panose="020B0604020202020204" pitchFamily="34" charset="0"/>
                <a:ea typeface="微软雅黑" panose="020B0503020204020204" pitchFamily="34" charset="-122"/>
              </a:rPr>
              <a:t>20</a:t>
            </a:r>
            <a:r>
              <a:rPr lang="zh-CN" altLang="en-US" sz="1400" dirty="0">
                <a:solidFill>
                  <a:srgbClr val="014DA1"/>
                </a:solidFill>
                <a:latin typeface="Arial" panose="020B0604020202020204" pitchFamily="34" charset="0"/>
                <a:ea typeface="微软雅黑" panose="020B0503020204020204" pitchFamily="34" charset="-122"/>
              </a:rPr>
              <a:t>小时。因此最终检测效果与已发表论文中采用同样方法得到的结果有很大的差距。</a:t>
            </a:r>
            <a:endParaRPr lang="en-US" altLang="zh-CN" sz="1400" dirty="0">
              <a:solidFill>
                <a:srgbClr val="014DA1"/>
              </a:solidFill>
              <a:latin typeface="Arial" panose="020B0604020202020204" pitchFamily="34" charset="0"/>
              <a:ea typeface="微软雅黑" panose="020B0503020204020204" pitchFamily="34" charset="-122"/>
            </a:endParaRPr>
          </a:p>
          <a:p>
            <a:pPr>
              <a:lnSpc>
                <a:spcPct val="130000"/>
              </a:lnSpc>
            </a:pPr>
            <a:endParaRPr lang="en-US" altLang="zh-CN" dirty="0">
              <a:solidFill>
                <a:srgbClr val="014DA1"/>
              </a:solidFill>
              <a:latin typeface="Arial" panose="020B0604020202020204" pitchFamily="34" charset="0"/>
              <a:ea typeface="微软雅黑" panose="020B0503020204020204" pitchFamily="34" charset="-122"/>
            </a:endParaRPr>
          </a:p>
          <a:p>
            <a:pPr>
              <a:lnSpc>
                <a:spcPct val="130000"/>
              </a:lnSpc>
            </a:pPr>
            <a:r>
              <a:rPr lang="zh-CN" altLang="en-US" sz="1400" dirty="0">
                <a:solidFill>
                  <a:srgbClr val="014DA1"/>
                </a:solidFill>
                <a:latin typeface="Arial" panose="020B0604020202020204" pitchFamily="34" charset="0"/>
                <a:ea typeface="微软雅黑" panose="020B0503020204020204" pitchFamily="34" charset="-122"/>
              </a:rPr>
              <a:t>    对于目标检测的准确度与精度的提高，需要计算机设备的不断更新迭代，且新技术的不断提出。如何兼顾性能与精度是未来研究的主要方向。</a:t>
            </a:r>
          </a:p>
        </p:txBody>
      </p:sp>
    </p:spTree>
    <p:extLst>
      <p:ext uri="{BB962C8B-B14F-4D97-AF65-F5344CB8AC3E}">
        <p14:creationId xmlns:p14="http://schemas.microsoft.com/office/powerpoint/2010/main" val="1661339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458991" y="1941827"/>
            <a:ext cx="6723109" cy="838691"/>
          </a:xfrm>
          <a:prstGeom prst="rect">
            <a:avLst/>
          </a:prstGeom>
        </p:spPr>
        <p:txBody>
          <a:bodyPr wrap="square" lIns="68580" tIns="34290" rIns="68580" bIns="34290">
            <a:spAutoFit/>
          </a:bodyPr>
          <a:lstStyle/>
          <a:p>
            <a:r>
              <a:rPr lang="zh-CN" altLang="en-US" sz="5000" b="1" dirty="0">
                <a:solidFill>
                  <a:srgbClr val="014DA1"/>
                </a:solidFill>
                <a:latin typeface="+mj-ea"/>
                <a:ea typeface="+mj-ea"/>
              </a:rPr>
              <a:t>请各位老师批评与指正</a:t>
            </a:r>
          </a:p>
        </p:txBody>
      </p:sp>
      <p:cxnSp>
        <p:nvCxnSpPr>
          <p:cNvPr id="28" name="直接连接符 27"/>
          <p:cNvCxnSpPr/>
          <p:nvPr/>
        </p:nvCxnSpPr>
        <p:spPr>
          <a:xfrm flipH="1">
            <a:off x="2542581" y="2900164"/>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Freeform 5"/>
          <p:cNvSpPr>
            <a:spLocks noEditPoints="1"/>
          </p:cNvSpPr>
          <p:nvPr/>
        </p:nvSpPr>
        <p:spPr bwMode="auto">
          <a:xfrm>
            <a:off x="0" y="1164127"/>
            <a:ext cx="1790977" cy="2869814"/>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rgbClr val="014DA1"/>
          </a:solidFill>
          <a:ln w="5" cap="flat">
            <a:solidFill>
              <a:srgbClr val="24211D"/>
            </a:solidFill>
            <a:prstDash val="solid"/>
            <a:miter lim="800000"/>
          </a:ln>
        </p:spPr>
        <p:txBody>
          <a:bodyPr vert="horz" wrap="square" lIns="91440" tIns="45720" rIns="91440" bIns="45720" numCol="1" anchor="t" anchorCtr="0" compatLnSpc="1"/>
          <a:lstStyle/>
          <a:p>
            <a:endParaRPr lang="zh-CN" altLang="en-US"/>
          </a:p>
        </p:txBody>
      </p:sp>
      <p:sp>
        <p:nvSpPr>
          <p:cNvPr id="32" name="Freeform 6"/>
          <p:cNvSpPr>
            <a:spLocks noEditPoints="1"/>
          </p:cNvSpPr>
          <p:nvPr/>
        </p:nvSpPr>
        <p:spPr bwMode="auto">
          <a:xfrm>
            <a:off x="1722420" y="2203161"/>
            <a:ext cx="137114" cy="1694253"/>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rgbClr val="014DA1"/>
          </a:solidFill>
          <a:ln>
            <a:noFill/>
          </a:ln>
        </p:spPr>
        <p:txBody>
          <a:bodyPr vert="horz" wrap="square" lIns="91440" tIns="45720" rIns="91440" bIns="45720" numCol="1" anchor="t" anchorCtr="0" compatLnSpc="1"/>
          <a:lstStyle/>
          <a:p>
            <a:endParaRPr lang="zh-CN" altLang="en-US"/>
          </a:p>
        </p:txBody>
      </p:sp>
      <p:pic>
        <p:nvPicPr>
          <p:cNvPr id="8" name="图片 7" descr="大连海事大学">
            <a:extLst>
              <a:ext uri="{FF2B5EF4-FFF2-40B4-BE49-F238E27FC236}">
                <a16:creationId xmlns:a16="http://schemas.microsoft.com/office/drawing/2014/main" id="{D5BF5C57-D9E5-4F4B-BF95-E76CE69DB760}"/>
              </a:ext>
            </a:extLst>
          </p:cNvPr>
          <p:cNvPicPr>
            <a:picLocks noChangeAspect="1"/>
          </p:cNvPicPr>
          <p:nvPr/>
        </p:nvPicPr>
        <p:blipFill>
          <a:blip r:embed="rId3"/>
          <a:stretch>
            <a:fillRect/>
          </a:stretch>
        </p:blipFill>
        <p:spPr>
          <a:xfrm>
            <a:off x="990547" y="10998"/>
            <a:ext cx="1669417" cy="167264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400" b="1" dirty="0">
                <a:solidFill>
                  <a:srgbClr val="014DA1"/>
                </a:solidFill>
              </a:rPr>
              <a:t>选题背景</a:t>
            </a:r>
            <a:endParaRPr lang="zh-CN" altLang="en-US" sz="2400" b="1" dirty="0">
              <a:solidFill>
                <a:srgbClr val="014DA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rgbClr val="014DA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1026" name="Picture 2">
            <a:extLst>
              <a:ext uri="{FF2B5EF4-FFF2-40B4-BE49-F238E27FC236}">
                <a16:creationId xmlns:a16="http://schemas.microsoft.com/office/drawing/2014/main" id="{8B00F7A0-87C1-4936-AEE7-A1541590D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04861"/>
            <a:ext cx="3032125" cy="1819275"/>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87942385-DA23-4A8A-9A85-E297F2F9B56A}"/>
              </a:ext>
            </a:extLst>
          </p:cNvPr>
          <p:cNvPicPr>
            <a:picLocks noChangeAspect="1"/>
          </p:cNvPicPr>
          <p:nvPr/>
        </p:nvPicPr>
        <p:blipFill>
          <a:blip r:embed="rId4"/>
          <a:stretch>
            <a:fillRect/>
          </a:stretch>
        </p:blipFill>
        <p:spPr>
          <a:xfrm>
            <a:off x="3114568" y="747711"/>
            <a:ext cx="2806799" cy="1933573"/>
          </a:xfrm>
          <a:prstGeom prst="rect">
            <a:avLst/>
          </a:prstGeom>
        </p:spPr>
      </p:pic>
      <p:pic>
        <p:nvPicPr>
          <p:cNvPr id="3" name="图片 2">
            <a:extLst>
              <a:ext uri="{FF2B5EF4-FFF2-40B4-BE49-F238E27FC236}">
                <a16:creationId xmlns:a16="http://schemas.microsoft.com/office/drawing/2014/main" id="{D1AEF4DF-FE35-46B3-A657-6B21AC6E2B05}"/>
              </a:ext>
            </a:extLst>
          </p:cNvPr>
          <p:cNvPicPr>
            <a:picLocks noChangeAspect="1"/>
          </p:cNvPicPr>
          <p:nvPr/>
        </p:nvPicPr>
        <p:blipFill>
          <a:blip r:embed="rId5"/>
          <a:stretch>
            <a:fillRect/>
          </a:stretch>
        </p:blipFill>
        <p:spPr>
          <a:xfrm>
            <a:off x="6003810" y="747711"/>
            <a:ext cx="3044066" cy="1666875"/>
          </a:xfrm>
          <a:prstGeom prst="rect">
            <a:avLst/>
          </a:prstGeom>
        </p:spPr>
      </p:pic>
      <p:sp>
        <p:nvSpPr>
          <p:cNvPr id="4" name="文本框 3">
            <a:extLst>
              <a:ext uri="{FF2B5EF4-FFF2-40B4-BE49-F238E27FC236}">
                <a16:creationId xmlns:a16="http://schemas.microsoft.com/office/drawing/2014/main" id="{B9007F64-BD8A-48F3-BBB6-7AE430E49146}"/>
              </a:ext>
            </a:extLst>
          </p:cNvPr>
          <p:cNvSpPr txBox="1"/>
          <p:nvPr/>
        </p:nvSpPr>
        <p:spPr>
          <a:xfrm>
            <a:off x="933450" y="2704195"/>
            <a:ext cx="902811" cy="344710"/>
          </a:xfrm>
          <a:prstGeom prst="rect">
            <a:avLst/>
          </a:prstGeom>
          <a:noFill/>
        </p:spPr>
        <p:txBody>
          <a:bodyPr wrap="none" rtlCol="0">
            <a:spAutoFit/>
          </a:bodyPr>
          <a:lstStyle/>
          <a:p>
            <a:pPr>
              <a:lnSpc>
                <a:spcPct val="130000"/>
              </a:lnSpc>
            </a:pPr>
            <a:r>
              <a:rPr lang="zh-CN" altLang="en-US" sz="1400" dirty="0">
                <a:latin typeface="Arial" panose="020B0604020202020204" pitchFamily="34" charset="0"/>
                <a:ea typeface="微软雅黑" panose="020B0503020204020204" pitchFamily="34" charset="-122"/>
              </a:rPr>
              <a:t>自动驾驶</a:t>
            </a:r>
          </a:p>
        </p:txBody>
      </p:sp>
      <p:sp>
        <p:nvSpPr>
          <p:cNvPr id="38" name="文本框 37">
            <a:extLst>
              <a:ext uri="{FF2B5EF4-FFF2-40B4-BE49-F238E27FC236}">
                <a16:creationId xmlns:a16="http://schemas.microsoft.com/office/drawing/2014/main" id="{8E313545-9022-4C70-894B-902227DD98F9}"/>
              </a:ext>
            </a:extLst>
          </p:cNvPr>
          <p:cNvSpPr txBox="1"/>
          <p:nvPr/>
        </p:nvSpPr>
        <p:spPr>
          <a:xfrm>
            <a:off x="3676650" y="2704195"/>
            <a:ext cx="1447832" cy="344710"/>
          </a:xfrm>
          <a:prstGeom prst="rect">
            <a:avLst/>
          </a:prstGeom>
          <a:noFill/>
        </p:spPr>
        <p:txBody>
          <a:bodyPr wrap="none" rtlCol="0">
            <a:spAutoFit/>
          </a:bodyPr>
          <a:lstStyle/>
          <a:p>
            <a:pPr>
              <a:lnSpc>
                <a:spcPct val="130000"/>
              </a:lnSpc>
            </a:pPr>
            <a:r>
              <a:rPr lang="zh-CN" altLang="en-US" sz="1400" dirty="0">
                <a:latin typeface="Arial" panose="020B0604020202020204" pitchFamily="34" charset="0"/>
                <a:ea typeface="微软雅黑" panose="020B0503020204020204" pitchFamily="34" charset="-122"/>
              </a:rPr>
              <a:t>智能送货机器人</a:t>
            </a:r>
          </a:p>
        </p:txBody>
      </p:sp>
      <p:sp>
        <p:nvSpPr>
          <p:cNvPr id="39" name="文本框 38">
            <a:extLst>
              <a:ext uri="{FF2B5EF4-FFF2-40B4-BE49-F238E27FC236}">
                <a16:creationId xmlns:a16="http://schemas.microsoft.com/office/drawing/2014/main" id="{E3DB6FFB-EAE3-4439-A392-60DBD9B7C85A}"/>
              </a:ext>
            </a:extLst>
          </p:cNvPr>
          <p:cNvSpPr txBox="1"/>
          <p:nvPr/>
        </p:nvSpPr>
        <p:spPr>
          <a:xfrm>
            <a:off x="6762718" y="2704195"/>
            <a:ext cx="902811" cy="344710"/>
          </a:xfrm>
          <a:prstGeom prst="rect">
            <a:avLst/>
          </a:prstGeom>
          <a:noFill/>
        </p:spPr>
        <p:txBody>
          <a:bodyPr wrap="none" rtlCol="0">
            <a:spAutoFit/>
          </a:bodyPr>
          <a:lstStyle/>
          <a:p>
            <a:pPr>
              <a:lnSpc>
                <a:spcPct val="130000"/>
              </a:lnSpc>
            </a:pPr>
            <a:r>
              <a:rPr lang="zh-CN" altLang="en-US" dirty="0">
                <a:latin typeface="Arial" panose="020B0604020202020204" pitchFamily="34" charset="0"/>
                <a:ea typeface="微软雅黑" panose="020B0503020204020204" pitchFamily="34" charset="-122"/>
              </a:rPr>
              <a:t>智能监控</a:t>
            </a:r>
            <a:endParaRPr lang="zh-CN" altLang="en-US" sz="1400" dirty="0">
              <a:latin typeface="Arial" panose="020B0604020202020204" pitchFamily="34" charset="0"/>
              <a:ea typeface="微软雅黑" panose="020B0503020204020204" pitchFamily="34" charset="-122"/>
            </a:endParaRPr>
          </a:p>
        </p:txBody>
      </p:sp>
      <p:sp>
        <p:nvSpPr>
          <p:cNvPr id="8" name="矩形 7">
            <a:extLst>
              <a:ext uri="{FF2B5EF4-FFF2-40B4-BE49-F238E27FC236}">
                <a16:creationId xmlns:a16="http://schemas.microsoft.com/office/drawing/2014/main" id="{56027F24-1D79-46DC-B8DD-1B5CCF3CDA44}"/>
              </a:ext>
            </a:extLst>
          </p:cNvPr>
          <p:cNvSpPr/>
          <p:nvPr/>
        </p:nvSpPr>
        <p:spPr>
          <a:xfrm>
            <a:off x="1836261" y="3448050"/>
            <a:ext cx="1544841" cy="685800"/>
          </a:xfrm>
          <a:prstGeom prst="rect">
            <a:avLst/>
          </a:prstGeom>
          <a:solidFill>
            <a:srgbClr val="014DA1"/>
          </a:solidFill>
          <a:ln>
            <a:solidFill>
              <a:srgbClr val="014D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计算机视觉</a:t>
            </a:r>
          </a:p>
        </p:txBody>
      </p:sp>
      <p:sp>
        <p:nvSpPr>
          <p:cNvPr id="41" name="矩形 40">
            <a:extLst>
              <a:ext uri="{FF2B5EF4-FFF2-40B4-BE49-F238E27FC236}">
                <a16:creationId xmlns:a16="http://schemas.microsoft.com/office/drawing/2014/main" id="{AA95C072-CE94-4488-BBFA-D3FA5B6F9CBE}"/>
              </a:ext>
            </a:extLst>
          </p:cNvPr>
          <p:cNvSpPr/>
          <p:nvPr/>
        </p:nvSpPr>
        <p:spPr>
          <a:xfrm>
            <a:off x="5312875" y="3448050"/>
            <a:ext cx="1544841" cy="685800"/>
          </a:xfrm>
          <a:prstGeom prst="rect">
            <a:avLst/>
          </a:prstGeom>
          <a:solidFill>
            <a:srgbClr val="014D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深度学习</a:t>
            </a:r>
          </a:p>
        </p:txBody>
      </p:sp>
      <p:sp>
        <p:nvSpPr>
          <p:cNvPr id="10" name="加号 9">
            <a:extLst>
              <a:ext uri="{FF2B5EF4-FFF2-40B4-BE49-F238E27FC236}">
                <a16:creationId xmlns:a16="http://schemas.microsoft.com/office/drawing/2014/main" id="{AA063118-365B-4B20-9106-6F63AEEFE93A}"/>
              </a:ext>
            </a:extLst>
          </p:cNvPr>
          <p:cNvSpPr/>
          <p:nvPr/>
        </p:nvSpPr>
        <p:spPr>
          <a:xfrm>
            <a:off x="4097308" y="3457575"/>
            <a:ext cx="606515" cy="600075"/>
          </a:xfrm>
          <a:prstGeom prst="mathPlus">
            <a:avLst/>
          </a:prstGeom>
          <a:solidFill>
            <a:srgbClr val="014D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等腰三角形 47"/>
          <p:cNvSpPr>
            <a:spLocks noChangeArrowheads="1"/>
          </p:cNvSpPr>
          <p:nvPr/>
        </p:nvSpPr>
        <p:spPr bwMode="auto">
          <a:xfrm rot="5400000">
            <a:off x="-39787" y="157290"/>
            <a:ext cx="581159" cy="501585"/>
          </a:xfrm>
          <a:prstGeom prst="triangle">
            <a:avLst>
              <a:gd name="adj" fmla="val 50000"/>
            </a:avLst>
          </a:prstGeom>
          <a:solidFill>
            <a:srgbClr val="014DA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5" name="矩形 46">
            <a:extLst>
              <a:ext uri="{FF2B5EF4-FFF2-40B4-BE49-F238E27FC236}">
                <a16:creationId xmlns:a16="http://schemas.microsoft.com/office/drawing/2014/main" id="{C46A9348-BF31-49F7-BD10-9A4DD5C7B557}"/>
              </a:ext>
            </a:extLst>
          </p:cNvPr>
          <p:cNvSpPr>
            <a:spLocks noChangeArrowheads="1"/>
          </p:cNvSpPr>
          <p:nvPr/>
        </p:nvSpPr>
        <p:spPr bwMode="auto">
          <a:xfrm>
            <a:off x="547625" y="236999"/>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400" b="1" dirty="0">
                <a:solidFill>
                  <a:srgbClr val="014DA1"/>
                </a:solidFill>
              </a:rPr>
              <a:t>检测难点</a:t>
            </a:r>
            <a:endParaRPr lang="zh-CN" altLang="en-US" sz="2400" b="1" dirty="0">
              <a:solidFill>
                <a:srgbClr val="014DA1"/>
              </a:solidFill>
              <a:latin typeface="Arial" panose="020B0604020202020204" pitchFamily="34" charset="0"/>
            </a:endParaRPr>
          </a:p>
        </p:txBody>
      </p:sp>
      <p:pic>
        <p:nvPicPr>
          <p:cNvPr id="4" name="图片 3">
            <a:extLst>
              <a:ext uri="{FF2B5EF4-FFF2-40B4-BE49-F238E27FC236}">
                <a16:creationId xmlns:a16="http://schemas.microsoft.com/office/drawing/2014/main" id="{C74302A7-E137-4943-A228-A1FD0B20836F}"/>
              </a:ext>
            </a:extLst>
          </p:cNvPr>
          <p:cNvPicPr>
            <a:picLocks noChangeAspect="1"/>
          </p:cNvPicPr>
          <p:nvPr/>
        </p:nvPicPr>
        <p:blipFill>
          <a:blip r:embed="rId3"/>
          <a:stretch>
            <a:fillRect/>
          </a:stretch>
        </p:blipFill>
        <p:spPr>
          <a:xfrm>
            <a:off x="0" y="732000"/>
            <a:ext cx="5672137" cy="4254103"/>
          </a:xfrm>
          <a:prstGeom prst="rect">
            <a:avLst/>
          </a:prstGeom>
        </p:spPr>
      </p:pic>
      <p:sp>
        <p:nvSpPr>
          <p:cNvPr id="27" name="矩形 26">
            <a:extLst>
              <a:ext uri="{FF2B5EF4-FFF2-40B4-BE49-F238E27FC236}">
                <a16:creationId xmlns:a16="http://schemas.microsoft.com/office/drawing/2014/main" id="{A8217FCA-BA10-4ECD-9294-B6EA189C5498}"/>
              </a:ext>
            </a:extLst>
          </p:cNvPr>
          <p:cNvSpPr/>
          <p:nvPr/>
        </p:nvSpPr>
        <p:spPr>
          <a:xfrm>
            <a:off x="2289517" y="3624496"/>
            <a:ext cx="1320458" cy="70485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5DCC58A0-1B08-4258-A1AC-8540D8147373}"/>
              </a:ext>
            </a:extLst>
          </p:cNvPr>
          <p:cNvSpPr/>
          <p:nvPr/>
        </p:nvSpPr>
        <p:spPr>
          <a:xfrm>
            <a:off x="3867150" y="3586163"/>
            <a:ext cx="823913" cy="70485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A26BFE19-603E-4B9E-8A4F-7D2C1DA7B50B}"/>
              </a:ext>
            </a:extLst>
          </p:cNvPr>
          <p:cNvSpPr/>
          <p:nvPr/>
        </p:nvSpPr>
        <p:spPr>
          <a:xfrm>
            <a:off x="4033837" y="4367213"/>
            <a:ext cx="1638300" cy="618890"/>
          </a:xfrm>
          <a:prstGeom prst="rect">
            <a:avLst/>
          </a:prstGeom>
          <a:solidFill>
            <a:srgbClr val="014D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行人遮挡问题</a:t>
            </a:r>
          </a:p>
        </p:txBody>
      </p:sp>
      <p:grpSp>
        <p:nvGrpSpPr>
          <p:cNvPr id="5" name="组合 4">
            <a:extLst>
              <a:ext uri="{FF2B5EF4-FFF2-40B4-BE49-F238E27FC236}">
                <a16:creationId xmlns:a16="http://schemas.microsoft.com/office/drawing/2014/main" id="{6EC8CA3D-914E-48AB-83E3-75F68E7BDF68}"/>
              </a:ext>
            </a:extLst>
          </p:cNvPr>
          <p:cNvGrpSpPr/>
          <p:nvPr/>
        </p:nvGrpSpPr>
        <p:grpSpPr>
          <a:xfrm>
            <a:off x="4428982" y="0"/>
            <a:ext cx="4641830" cy="2417090"/>
            <a:chOff x="4439606" y="-21372"/>
            <a:chExt cx="4641830" cy="2417090"/>
          </a:xfrm>
        </p:grpSpPr>
        <p:sp>
          <p:nvSpPr>
            <p:cNvPr id="9" name="文本框 8">
              <a:extLst>
                <a:ext uri="{FF2B5EF4-FFF2-40B4-BE49-F238E27FC236}">
                  <a16:creationId xmlns:a16="http://schemas.microsoft.com/office/drawing/2014/main" id="{0FCF7FAE-8C03-43FB-81DE-B1BED378D36A}"/>
                </a:ext>
              </a:extLst>
            </p:cNvPr>
            <p:cNvSpPr txBox="1"/>
            <p:nvPr/>
          </p:nvSpPr>
          <p:spPr>
            <a:xfrm>
              <a:off x="4509436" y="2087941"/>
              <a:ext cx="4572000" cy="307777"/>
            </a:xfrm>
            <a:prstGeom prst="rect">
              <a:avLst/>
            </a:prstGeom>
            <a:solidFill>
              <a:srgbClr val="014DA1"/>
            </a:solidFill>
          </p:spPr>
          <p:style>
            <a:lnRef idx="2">
              <a:schemeClr val="dk1"/>
            </a:lnRef>
            <a:fillRef idx="1">
              <a:schemeClr val="lt1"/>
            </a:fillRef>
            <a:effectRef idx="0">
              <a:schemeClr val="dk1"/>
            </a:effectRef>
            <a:fontRef idx="minor">
              <a:schemeClr val="dk1"/>
            </a:fontRef>
          </p:style>
          <p:txBody>
            <a:bodyPr wrap="square">
              <a:spAutoFit/>
            </a:bodyPr>
            <a:lstStyle/>
            <a:p>
              <a:r>
                <a:rPr lang="en-US" altLang="zh-CN" dirty="0">
                  <a:solidFill>
                    <a:schemeClr val="bg1"/>
                  </a:solidFill>
                </a:rPr>
                <a:t>Deep Learning Strong Parts for Pedestrian Detection</a:t>
              </a:r>
              <a:endParaRPr lang="zh-CN" altLang="en-US" dirty="0">
                <a:solidFill>
                  <a:schemeClr val="bg1"/>
                </a:solidFill>
              </a:endParaRPr>
            </a:p>
          </p:txBody>
        </p:sp>
        <p:pic>
          <p:nvPicPr>
            <p:cNvPr id="3" name="图片 2">
              <a:extLst>
                <a:ext uri="{FF2B5EF4-FFF2-40B4-BE49-F238E27FC236}">
                  <a16:creationId xmlns:a16="http://schemas.microsoft.com/office/drawing/2014/main" id="{01856EB3-C6AC-4117-AD89-81B6526FE172}"/>
                </a:ext>
              </a:extLst>
            </p:cNvPr>
            <p:cNvPicPr>
              <a:picLocks noChangeAspect="1"/>
            </p:cNvPicPr>
            <p:nvPr/>
          </p:nvPicPr>
          <p:blipFill>
            <a:blip r:embed="rId4"/>
            <a:stretch>
              <a:fillRect/>
            </a:stretch>
          </p:blipFill>
          <p:spPr>
            <a:xfrm>
              <a:off x="4439606" y="-21372"/>
              <a:ext cx="4641331" cy="2071213"/>
            </a:xfrm>
            <a:prstGeom prst="rect">
              <a:avLst/>
            </a:prstGeom>
          </p:spPr>
        </p:pic>
      </p:grpSp>
      <p:sp>
        <p:nvSpPr>
          <p:cNvPr id="11" name="文本框 10">
            <a:extLst>
              <a:ext uri="{FF2B5EF4-FFF2-40B4-BE49-F238E27FC236}">
                <a16:creationId xmlns:a16="http://schemas.microsoft.com/office/drawing/2014/main" id="{F83EAC86-9EAD-4516-86D0-BE4E451716FD}"/>
              </a:ext>
            </a:extLst>
          </p:cNvPr>
          <p:cNvSpPr txBox="1"/>
          <p:nvPr/>
        </p:nvSpPr>
        <p:spPr>
          <a:xfrm>
            <a:off x="5813659" y="4925376"/>
            <a:ext cx="134754" cy="343235"/>
          </a:xfrm>
          <a:prstGeom prst="rect">
            <a:avLst/>
          </a:prstGeom>
          <a:noFill/>
        </p:spPr>
        <p:txBody>
          <a:bodyPr wrap="square" rtlCol="0">
            <a:spAutoFit/>
          </a:bodyPr>
          <a:lstStyle/>
          <a:p>
            <a:pPr>
              <a:lnSpc>
                <a:spcPct val="130000"/>
              </a:lnSpc>
            </a:pPr>
            <a:endParaRPr lang="zh-CN" altLang="en-US" sz="1400" dirty="0">
              <a:latin typeface="Arial" panose="020B0604020202020204" pitchFamily="34" charset="0"/>
              <a:ea typeface="微软雅黑" panose="020B0503020204020204" pitchFamily="34" charset="-122"/>
            </a:endParaRPr>
          </a:p>
        </p:txBody>
      </p:sp>
      <p:grpSp>
        <p:nvGrpSpPr>
          <p:cNvPr id="14" name="组合 13">
            <a:extLst>
              <a:ext uri="{FF2B5EF4-FFF2-40B4-BE49-F238E27FC236}">
                <a16:creationId xmlns:a16="http://schemas.microsoft.com/office/drawing/2014/main" id="{BEF9387E-C4D7-4990-ACF5-9D6EB62A3C3B}"/>
              </a:ext>
            </a:extLst>
          </p:cNvPr>
          <p:cNvGrpSpPr/>
          <p:nvPr/>
        </p:nvGrpSpPr>
        <p:grpSpPr>
          <a:xfrm>
            <a:off x="4240093" y="2417090"/>
            <a:ext cx="4903907" cy="2550757"/>
            <a:chOff x="4240093" y="2450427"/>
            <a:chExt cx="4903907" cy="2550757"/>
          </a:xfrm>
        </p:grpSpPr>
        <p:pic>
          <p:nvPicPr>
            <p:cNvPr id="8" name="图片 7">
              <a:extLst>
                <a:ext uri="{FF2B5EF4-FFF2-40B4-BE49-F238E27FC236}">
                  <a16:creationId xmlns:a16="http://schemas.microsoft.com/office/drawing/2014/main" id="{764B450D-74BE-4690-8BD9-32240DE26BBF}"/>
                </a:ext>
              </a:extLst>
            </p:cNvPr>
            <p:cNvPicPr>
              <a:picLocks noChangeAspect="1"/>
            </p:cNvPicPr>
            <p:nvPr/>
          </p:nvPicPr>
          <p:blipFill>
            <a:blip r:embed="rId5"/>
            <a:stretch>
              <a:fillRect/>
            </a:stretch>
          </p:blipFill>
          <p:spPr>
            <a:xfrm>
              <a:off x="4495138" y="2450427"/>
              <a:ext cx="4572000" cy="2174185"/>
            </a:xfrm>
            <a:prstGeom prst="rect">
              <a:avLst/>
            </a:prstGeom>
          </p:spPr>
        </p:pic>
        <p:sp>
          <p:nvSpPr>
            <p:cNvPr id="13" name="文本框 12">
              <a:extLst>
                <a:ext uri="{FF2B5EF4-FFF2-40B4-BE49-F238E27FC236}">
                  <a16:creationId xmlns:a16="http://schemas.microsoft.com/office/drawing/2014/main" id="{E663AB50-EC32-413D-BF6A-AF0496578E80}"/>
                </a:ext>
              </a:extLst>
            </p:cNvPr>
            <p:cNvSpPr txBox="1"/>
            <p:nvPr/>
          </p:nvSpPr>
          <p:spPr>
            <a:xfrm>
              <a:off x="4240093" y="4657949"/>
              <a:ext cx="4903907" cy="343235"/>
            </a:xfrm>
            <a:prstGeom prst="rect">
              <a:avLst/>
            </a:prstGeom>
            <a:solidFill>
              <a:srgbClr val="014DA1"/>
            </a:solidFill>
          </p:spPr>
          <p:txBody>
            <a:bodyPr wrap="none" rtlCol="0">
              <a:spAutoFit/>
            </a:bodyPr>
            <a:lstStyle/>
            <a:p>
              <a:pPr>
                <a:lnSpc>
                  <a:spcPct val="130000"/>
                </a:lnSpc>
              </a:pPr>
              <a:r>
                <a:rPr lang="en-US" altLang="zh-CN" dirty="0">
                  <a:solidFill>
                    <a:schemeClr val="bg1"/>
                  </a:solidFill>
                </a:rPr>
                <a:t>Occlusion-aware R-CNN: Detecting Pedestrians in a Crowd</a:t>
              </a:r>
              <a:endParaRPr lang="zh-CN" altLang="en-US" sz="1400" dirty="0">
                <a:solidFill>
                  <a:schemeClr val="bg1"/>
                </a:solidFill>
                <a:latin typeface="Arial" panose="020B0604020202020204" pitchFamily="34" charset="0"/>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14DA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2</a:t>
            </a:r>
            <a:endParaRPr lang="zh-CN" altLang="en-US" sz="5400" b="1" dirty="0">
              <a:solidFill>
                <a:schemeClr val="bg1"/>
              </a:solidFill>
            </a:endParaRPr>
          </a:p>
        </p:txBody>
      </p:sp>
      <p:sp>
        <p:nvSpPr>
          <p:cNvPr id="29" name="矩形 28"/>
          <p:cNvSpPr/>
          <p:nvPr/>
        </p:nvSpPr>
        <p:spPr>
          <a:xfrm>
            <a:off x="4229098" y="2019303"/>
            <a:ext cx="2446824" cy="623248"/>
          </a:xfrm>
          <a:prstGeom prst="rect">
            <a:avLst/>
          </a:prstGeom>
        </p:spPr>
        <p:txBody>
          <a:bodyPr wrap="none" lIns="68580" tIns="34290" rIns="68580" bIns="34290">
            <a:spAutoFit/>
          </a:bodyPr>
          <a:lstStyle/>
          <a:p>
            <a:r>
              <a:rPr lang="zh-CN" altLang="en-US" sz="3600" b="1" dirty="0">
                <a:solidFill>
                  <a:schemeClr val="bg1"/>
                </a:solidFill>
              </a:rPr>
              <a:t>思路与方法</a:t>
            </a:r>
          </a:p>
        </p:txBody>
      </p:sp>
      <p:pic>
        <p:nvPicPr>
          <p:cNvPr id="8" name="图片 7" descr="大连海事大学">
            <a:extLst>
              <a:ext uri="{FF2B5EF4-FFF2-40B4-BE49-F238E27FC236}">
                <a16:creationId xmlns:a16="http://schemas.microsoft.com/office/drawing/2014/main" id="{3F868F2B-80B7-41EA-9D52-EBD7A133B619}"/>
              </a:ext>
            </a:extLst>
          </p:cNvPr>
          <p:cNvPicPr>
            <a:picLocks noChangeAspect="1"/>
          </p:cNvPicPr>
          <p:nvPr/>
        </p:nvPicPr>
        <p:blipFill>
          <a:blip r:embed="rId3"/>
          <a:stretch>
            <a:fillRect/>
          </a:stretch>
        </p:blipFill>
        <p:spPr>
          <a:xfrm>
            <a:off x="1052778" y="1182980"/>
            <a:ext cx="1669417" cy="167264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46"/>
          <p:cNvSpPr>
            <a:spLocks noChangeArrowheads="1"/>
          </p:cNvSpPr>
          <p:nvPr/>
        </p:nvSpPr>
        <p:spPr bwMode="auto">
          <a:xfrm>
            <a:off x="433325" y="206655"/>
            <a:ext cx="6340193"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400" b="1" dirty="0">
                <a:solidFill>
                  <a:srgbClr val="014DA1"/>
                </a:solidFill>
                <a:latin typeface="Arial" panose="020B0604020202020204" pitchFamily="34" charset="0"/>
              </a:rPr>
              <a:t>基于上下文信息的人群遮挡行人检测方法研究</a:t>
            </a:r>
          </a:p>
        </p:txBody>
      </p:sp>
      <p:sp>
        <p:nvSpPr>
          <p:cNvPr id="16" name="等腰三角形 47"/>
          <p:cNvSpPr>
            <a:spLocks noChangeArrowheads="1"/>
          </p:cNvSpPr>
          <p:nvPr/>
        </p:nvSpPr>
        <p:spPr bwMode="auto">
          <a:xfrm rot="5400000">
            <a:off x="-39787" y="157290"/>
            <a:ext cx="581159" cy="501585"/>
          </a:xfrm>
          <a:prstGeom prst="triangle">
            <a:avLst>
              <a:gd name="adj" fmla="val 50000"/>
            </a:avLst>
          </a:prstGeom>
          <a:solidFill>
            <a:srgbClr val="014DA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3" name="等腰三角形 2"/>
          <p:cNvSpPr/>
          <p:nvPr/>
        </p:nvSpPr>
        <p:spPr bwMode="auto">
          <a:xfrm rot="2747878">
            <a:off x="858061" y="1058049"/>
            <a:ext cx="1444124" cy="1675361"/>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rgbClr val="014DA1"/>
          </a:solidFill>
          <a:ln>
            <a:noFill/>
          </a:ln>
        </p:spPr>
        <p:txBody>
          <a:bodyPr wrap="none" lIns="68580" tIns="34290" rIns="68580" bIns="34290" anchor="ctr"/>
          <a:lstStyle/>
          <a:p>
            <a:pPr algn="ctr"/>
            <a:endParaRPr lang="zh-CN" altLang="en-US" sz="1100" kern="0" dirty="0">
              <a:solidFill>
                <a:srgbClr val="FFFFFF"/>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1163296" y="1738347"/>
            <a:ext cx="643835" cy="369258"/>
          </a:xfrm>
          <a:prstGeom prst="rect">
            <a:avLst/>
          </a:prstGeom>
          <a:noFill/>
          <a:ln>
            <a:noFill/>
          </a:ln>
        </p:spPr>
        <p:txBody>
          <a:bodyPr wrap="none" lIns="68580" tIns="34290" rIns="68580" bIns="34290"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r>
              <a:rPr lang="zh-CN" altLang="en-US" b="1" dirty="0"/>
              <a:t>实例级</a:t>
            </a:r>
            <a:endParaRPr lang="en-US" altLang="zh-CN" b="1" dirty="0"/>
          </a:p>
          <a:p>
            <a:r>
              <a:rPr lang="zh-CN" altLang="en-US" b="1" dirty="0"/>
              <a:t>上下文信息</a:t>
            </a:r>
            <a:endParaRPr lang="en-US" altLang="zh-CN" b="1" dirty="0"/>
          </a:p>
        </p:txBody>
      </p:sp>
      <p:sp>
        <p:nvSpPr>
          <p:cNvPr id="25" name="等腰三角形 2"/>
          <p:cNvSpPr/>
          <p:nvPr/>
        </p:nvSpPr>
        <p:spPr bwMode="auto">
          <a:xfrm rot="3036074">
            <a:off x="891798" y="2797104"/>
            <a:ext cx="1440444" cy="1690850"/>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2"/>
          </a:solidFill>
          <a:ln>
            <a:noFill/>
          </a:ln>
        </p:spPr>
        <p:txBody>
          <a:bodyPr wrap="none" lIns="68580" tIns="34290" rIns="68580" bIns="34290" anchor="ctr"/>
          <a:lstStyle/>
          <a:p>
            <a:pPr algn="ctr"/>
            <a:endParaRPr lang="zh-CN" altLang="en-US" sz="1100" kern="0">
              <a:solidFill>
                <a:srgbClr val="FFFFFF"/>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171249" y="3586764"/>
            <a:ext cx="643835" cy="369258"/>
          </a:xfrm>
          <a:prstGeom prst="rect">
            <a:avLst/>
          </a:prstGeom>
          <a:noFill/>
          <a:ln>
            <a:noFill/>
          </a:ln>
        </p:spPr>
        <p:txBody>
          <a:bodyPr wrap="none" lIns="68580" tIns="34290" rIns="68580" bIns="34290"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r>
              <a:rPr lang="zh-CN" altLang="en-US" b="1" dirty="0"/>
              <a:t>像素级</a:t>
            </a:r>
            <a:endParaRPr lang="en-US" altLang="zh-CN" b="1" dirty="0"/>
          </a:p>
          <a:p>
            <a:r>
              <a:rPr lang="zh-CN" altLang="en-US" b="1" dirty="0"/>
              <a:t>上下文信息</a:t>
            </a:r>
            <a:endParaRPr lang="en-US" altLang="zh-CN" b="1" dirty="0"/>
          </a:p>
          <a:p>
            <a:endParaRPr lang="zh-CN" altLang="en-US" b="1" dirty="0"/>
          </a:p>
        </p:txBody>
      </p:sp>
      <p:grpSp>
        <p:nvGrpSpPr>
          <p:cNvPr id="7" name="组合 6">
            <a:extLst>
              <a:ext uri="{FF2B5EF4-FFF2-40B4-BE49-F238E27FC236}">
                <a16:creationId xmlns:a16="http://schemas.microsoft.com/office/drawing/2014/main" id="{DF6CE19D-0E8F-4268-90FF-4BF87728CE8A}"/>
              </a:ext>
            </a:extLst>
          </p:cNvPr>
          <p:cNvGrpSpPr/>
          <p:nvPr/>
        </p:nvGrpSpPr>
        <p:grpSpPr>
          <a:xfrm>
            <a:off x="2808474" y="921545"/>
            <a:ext cx="5210330" cy="4015300"/>
            <a:chOff x="2770374" y="921545"/>
            <a:chExt cx="5210330" cy="4015300"/>
          </a:xfrm>
        </p:grpSpPr>
        <p:pic>
          <p:nvPicPr>
            <p:cNvPr id="4" name="图片 3">
              <a:extLst>
                <a:ext uri="{FF2B5EF4-FFF2-40B4-BE49-F238E27FC236}">
                  <a16:creationId xmlns:a16="http://schemas.microsoft.com/office/drawing/2014/main" id="{0B788139-3949-4067-B363-5232959E6FDC}"/>
                </a:ext>
              </a:extLst>
            </p:cNvPr>
            <p:cNvPicPr>
              <a:picLocks noChangeAspect="1"/>
            </p:cNvPicPr>
            <p:nvPr/>
          </p:nvPicPr>
          <p:blipFill>
            <a:blip r:embed="rId3"/>
            <a:stretch>
              <a:fillRect/>
            </a:stretch>
          </p:blipFill>
          <p:spPr>
            <a:xfrm>
              <a:off x="2770374" y="921545"/>
              <a:ext cx="5210330" cy="4015300"/>
            </a:xfrm>
            <a:prstGeom prst="rect">
              <a:avLst/>
            </a:prstGeom>
          </p:spPr>
        </p:pic>
        <p:sp>
          <p:nvSpPr>
            <p:cNvPr id="5" name="矩形 4">
              <a:extLst>
                <a:ext uri="{FF2B5EF4-FFF2-40B4-BE49-F238E27FC236}">
                  <a16:creationId xmlns:a16="http://schemas.microsoft.com/office/drawing/2014/main" id="{EFE92782-8666-411E-AE37-914348722661}"/>
                </a:ext>
              </a:extLst>
            </p:cNvPr>
            <p:cNvSpPr/>
            <p:nvPr/>
          </p:nvSpPr>
          <p:spPr>
            <a:xfrm>
              <a:off x="4641056" y="1862138"/>
              <a:ext cx="1173957" cy="2286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12A5C3D9-AE88-4AD1-9B69-CFCD863B92E2}"/>
                </a:ext>
              </a:extLst>
            </p:cNvPr>
            <p:cNvSpPr/>
            <p:nvPr/>
          </p:nvSpPr>
          <p:spPr>
            <a:xfrm>
              <a:off x="4707731" y="1922976"/>
              <a:ext cx="1050131" cy="217039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FB1A7CE7-61BC-4AB7-A913-28F18F7CA15E}"/>
                </a:ext>
              </a:extLst>
            </p:cNvPr>
            <p:cNvSpPr/>
            <p:nvPr/>
          </p:nvSpPr>
          <p:spPr>
            <a:xfrm>
              <a:off x="4572000" y="1788318"/>
              <a:ext cx="1321594" cy="243363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1C3254FB-0564-4A62-B118-811B4F0F001F}"/>
                </a:ext>
              </a:extLst>
            </p:cNvPr>
            <p:cNvSpPr/>
            <p:nvPr/>
          </p:nvSpPr>
          <p:spPr>
            <a:xfrm>
              <a:off x="4763233" y="2007394"/>
              <a:ext cx="929601" cy="20333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AC0085B-92BB-4497-8444-C2B347DD86FF}"/>
                </a:ext>
              </a:extLst>
            </p:cNvPr>
            <p:cNvSpPr/>
            <p:nvPr/>
          </p:nvSpPr>
          <p:spPr>
            <a:xfrm>
              <a:off x="6019801" y="2105026"/>
              <a:ext cx="969169" cy="198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7E959B3-4C54-48F5-89AE-0808C597CFD6}"/>
                </a:ext>
              </a:extLst>
            </p:cNvPr>
            <p:cNvSpPr/>
            <p:nvPr/>
          </p:nvSpPr>
          <p:spPr>
            <a:xfrm>
              <a:off x="6300787" y="2175272"/>
              <a:ext cx="595314" cy="184785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F75A3E02-0247-4071-B437-CF20F82AE19F}"/>
                </a:ext>
              </a:extLst>
            </p:cNvPr>
            <p:cNvSpPr/>
            <p:nvPr/>
          </p:nvSpPr>
          <p:spPr>
            <a:xfrm>
              <a:off x="6091804" y="2175272"/>
              <a:ext cx="342334" cy="184785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03132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400" b="1" dirty="0">
                <a:solidFill>
                  <a:srgbClr val="014DA1"/>
                </a:solidFill>
                <a:latin typeface="Arial" panose="020B0604020202020204" pitchFamily="34" charset="0"/>
              </a:rPr>
              <a:t>总体网络设计</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rgbClr val="014DA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2050" name="图片 47">
            <a:extLst>
              <a:ext uri="{FF2B5EF4-FFF2-40B4-BE49-F238E27FC236}">
                <a16:creationId xmlns:a16="http://schemas.microsoft.com/office/drawing/2014/main" id="{A950C47C-D982-4D14-BABD-F0B55EDC1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475" y="1339850"/>
            <a:ext cx="6446338" cy="315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EB85A017-686A-4787-A9FD-BDBC9ED2394F}"/>
              </a:ext>
            </a:extLst>
          </p:cNvPr>
          <p:cNvSpPr/>
          <p:nvPr/>
        </p:nvSpPr>
        <p:spPr>
          <a:xfrm>
            <a:off x="3028950" y="1938338"/>
            <a:ext cx="2871788" cy="862012"/>
          </a:xfrm>
          <a:prstGeom prst="rect">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箭头: 下 5">
            <a:extLst>
              <a:ext uri="{FF2B5EF4-FFF2-40B4-BE49-F238E27FC236}">
                <a16:creationId xmlns:a16="http://schemas.microsoft.com/office/drawing/2014/main" id="{A582FAC6-D592-403A-8256-4F7EFEEF32EE}"/>
              </a:ext>
            </a:extLst>
          </p:cNvPr>
          <p:cNvSpPr/>
          <p:nvPr/>
        </p:nvSpPr>
        <p:spPr>
          <a:xfrm>
            <a:off x="3517901" y="894021"/>
            <a:ext cx="1428750" cy="99536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等腰三角形 47"/>
          <p:cNvSpPr>
            <a:spLocks noChangeArrowheads="1"/>
          </p:cNvSpPr>
          <p:nvPr/>
        </p:nvSpPr>
        <p:spPr bwMode="auto">
          <a:xfrm rot="5400000">
            <a:off x="-39787" y="157290"/>
            <a:ext cx="581159" cy="501585"/>
          </a:xfrm>
          <a:prstGeom prst="triangle">
            <a:avLst>
              <a:gd name="adj" fmla="val 50000"/>
            </a:avLst>
          </a:prstGeom>
          <a:solidFill>
            <a:srgbClr val="014DA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Rectangle 2">
            <a:extLst>
              <a:ext uri="{FF2B5EF4-FFF2-40B4-BE49-F238E27FC236}">
                <a16:creationId xmlns:a16="http://schemas.microsoft.com/office/drawing/2014/main" id="{66D6D6CC-142C-47EB-A60E-B4ADA52F938D}"/>
              </a:ext>
            </a:extLst>
          </p:cNvPr>
          <p:cNvSpPr>
            <a:spLocks noChangeArrowheads="1"/>
          </p:cNvSpPr>
          <p:nvPr/>
        </p:nvSpPr>
        <p:spPr bwMode="auto">
          <a:xfrm>
            <a:off x="501586" y="1104899"/>
            <a:ext cx="1052804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5908C7F3-A7B7-4A2A-97B0-50A591B9FA2F}"/>
              </a:ext>
            </a:extLst>
          </p:cNvPr>
          <p:cNvGraphicFramePr>
            <a:graphicFrameLocks noChangeAspect="1"/>
          </p:cNvGraphicFramePr>
          <p:nvPr>
            <p:extLst>
              <p:ext uri="{D42A27DB-BD31-4B8C-83A1-F6EECF244321}">
                <p14:modId xmlns:p14="http://schemas.microsoft.com/office/powerpoint/2010/main" val="3586936793"/>
              </p:ext>
            </p:extLst>
          </p:nvPr>
        </p:nvGraphicFramePr>
        <p:xfrm>
          <a:off x="501585" y="1104900"/>
          <a:ext cx="8358405" cy="2800350"/>
        </p:xfrm>
        <a:graphic>
          <a:graphicData uri="http://schemas.openxmlformats.org/presentationml/2006/ole">
            <mc:AlternateContent xmlns:mc="http://schemas.openxmlformats.org/markup-compatibility/2006">
              <mc:Choice xmlns:v="urn:schemas-microsoft-com:vml" Requires="v">
                <p:oleObj name="Visio" r:id="rId3" imgW="7038962" imgH="2357517" progId="Visio.Drawing.15">
                  <p:embed/>
                </p:oleObj>
              </mc:Choice>
              <mc:Fallback>
                <p:oleObj name="Visio" r:id="rId3" imgW="7038962" imgH="2357517" progId="Visio.Drawing.15">
                  <p:embed/>
                  <p:pic>
                    <p:nvPicPr>
                      <p:cNvPr id="0" name="对象 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85" y="1104900"/>
                        <a:ext cx="8358405" cy="2800350"/>
                      </a:xfrm>
                      <a:prstGeom prst="rect">
                        <a:avLst/>
                      </a:prstGeom>
                      <a:noFill/>
                    </p:spPr>
                  </p:pic>
                </p:oleObj>
              </mc:Fallback>
            </mc:AlternateContent>
          </a:graphicData>
        </a:graphic>
      </p:graphicFrame>
      <p:sp>
        <p:nvSpPr>
          <p:cNvPr id="5" name="矩形 46">
            <a:extLst>
              <a:ext uri="{FF2B5EF4-FFF2-40B4-BE49-F238E27FC236}">
                <a16:creationId xmlns:a16="http://schemas.microsoft.com/office/drawing/2014/main" id="{BE4B0979-3FDD-4E07-A066-9338E031B90E}"/>
              </a:ext>
            </a:extLst>
          </p:cNvPr>
          <p:cNvSpPr>
            <a:spLocks noChangeArrowheads="1"/>
          </p:cNvSpPr>
          <p:nvPr/>
        </p:nvSpPr>
        <p:spPr bwMode="auto">
          <a:xfrm>
            <a:off x="476188" y="177842"/>
            <a:ext cx="2513826"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400" b="1" dirty="0">
                <a:solidFill>
                  <a:srgbClr val="014DA1"/>
                </a:solidFill>
                <a:latin typeface="Arial" panose="020B0604020202020204" pitchFamily="34" charset="0"/>
              </a:rPr>
              <a:t>改进的</a:t>
            </a:r>
            <a:r>
              <a:rPr lang="en-US" altLang="zh-CN" sz="2400" b="1" dirty="0">
                <a:solidFill>
                  <a:srgbClr val="014DA1"/>
                </a:solidFill>
                <a:latin typeface="Arial" panose="020B0604020202020204" pitchFamily="34" charset="0"/>
              </a:rPr>
              <a:t>ResNet50</a:t>
            </a:r>
            <a:endParaRPr lang="zh-CN" altLang="en-US" sz="2400" b="1" dirty="0">
              <a:solidFill>
                <a:srgbClr val="014DA1"/>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46"/>
          <p:cNvSpPr>
            <a:spLocks noChangeArrowheads="1"/>
          </p:cNvSpPr>
          <p:nvPr/>
        </p:nvSpPr>
        <p:spPr bwMode="auto">
          <a:xfrm>
            <a:off x="476188" y="177842"/>
            <a:ext cx="326242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400" b="1" dirty="0">
                <a:solidFill>
                  <a:srgbClr val="014DA1"/>
                </a:solidFill>
                <a:latin typeface="Arial" panose="020B0604020202020204" pitchFamily="34" charset="0"/>
              </a:rPr>
              <a:t>像素级上下文处理模块</a:t>
            </a:r>
          </a:p>
        </p:txBody>
      </p:sp>
      <p:sp>
        <p:nvSpPr>
          <p:cNvPr id="20" name="等腰三角形 47"/>
          <p:cNvSpPr>
            <a:spLocks noChangeArrowheads="1"/>
          </p:cNvSpPr>
          <p:nvPr/>
        </p:nvSpPr>
        <p:spPr bwMode="auto">
          <a:xfrm rot="5400000">
            <a:off x="-39787" y="157290"/>
            <a:ext cx="581159" cy="501585"/>
          </a:xfrm>
          <a:prstGeom prst="triangle">
            <a:avLst>
              <a:gd name="adj" fmla="val 50000"/>
            </a:avLst>
          </a:prstGeom>
          <a:solidFill>
            <a:srgbClr val="014DA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Rectangle 2">
            <a:extLst>
              <a:ext uri="{FF2B5EF4-FFF2-40B4-BE49-F238E27FC236}">
                <a16:creationId xmlns:a16="http://schemas.microsoft.com/office/drawing/2014/main" id="{FB824A32-5E65-4B61-BA99-E18268398A10}"/>
              </a:ext>
            </a:extLst>
          </p:cNvPr>
          <p:cNvSpPr>
            <a:spLocks noChangeArrowheads="1"/>
          </p:cNvSpPr>
          <p:nvPr/>
        </p:nvSpPr>
        <p:spPr bwMode="auto">
          <a:xfrm>
            <a:off x="380999" y="904874"/>
            <a:ext cx="1194224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7E45D517-690E-4F47-A1E6-5E8611E034D0}"/>
              </a:ext>
            </a:extLst>
          </p:cNvPr>
          <p:cNvGraphicFramePr>
            <a:graphicFrameLocks noChangeAspect="1"/>
          </p:cNvGraphicFramePr>
          <p:nvPr>
            <p:extLst>
              <p:ext uri="{D42A27DB-BD31-4B8C-83A1-F6EECF244321}">
                <p14:modId xmlns:p14="http://schemas.microsoft.com/office/powerpoint/2010/main" val="3897804860"/>
              </p:ext>
            </p:extLst>
          </p:nvPr>
        </p:nvGraphicFramePr>
        <p:xfrm>
          <a:off x="380999" y="904874"/>
          <a:ext cx="8650725" cy="3471863"/>
        </p:xfrm>
        <a:graphic>
          <a:graphicData uri="http://schemas.openxmlformats.org/presentationml/2006/ole">
            <mc:AlternateContent xmlns:mc="http://schemas.openxmlformats.org/markup-compatibility/2006">
              <mc:Choice xmlns:v="urn:schemas-microsoft-com:vml" Requires="v">
                <p:oleObj name="Visio" r:id="rId3" imgW="6786596" imgH="2719361" progId="Visio.Drawing.15">
                  <p:embed/>
                </p:oleObj>
              </mc:Choice>
              <mc:Fallback>
                <p:oleObj name="Visio" r:id="rId3" imgW="6786596" imgH="2719361"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999" y="904874"/>
                        <a:ext cx="8650725" cy="3471863"/>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0" advTm="735"/>
    </mc:Choice>
    <mc:Fallback xmlns="">
      <p:transition advTm="735"/>
    </mc:Fallback>
  </mc:AlternateContent>
</p:sld>
</file>

<file path=ppt/theme/theme1.xml><?xml version="1.0" encoding="utf-8"?>
<a:theme xmlns:a="http://schemas.openxmlformats.org/drawingml/2006/main" name="A000120140530A99PPBG">
  <a:themeElements>
    <a:clrScheme name="自定义 95">
      <a:dk1>
        <a:sysClr val="windowText" lastClr="000000"/>
      </a:dk1>
      <a:lt1>
        <a:sysClr val="window" lastClr="FFFFFF"/>
      </a:lt1>
      <a:dk2>
        <a:srgbClr val="3F3F3F"/>
      </a:dk2>
      <a:lt2>
        <a:srgbClr val="E3DED1"/>
      </a:lt2>
      <a:accent1>
        <a:srgbClr val="071F65"/>
      </a:accent1>
      <a:accent2>
        <a:srgbClr val="7F7F7F"/>
      </a:accent2>
      <a:accent3>
        <a:srgbClr val="414456"/>
      </a:accent3>
      <a:accent4>
        <a:srgbClr val="444455"/>
      </a:accent4>
      <a:accent5>
        <a:srgbClr val="444455"/>
      </a:accent5>
      <a:accent6>
        <a:srgbClr val="7F7F7F"/>
      </a:accent6>
      <a:hlink>
        <a:srgbClr val="002060"/>
      </a:hlink>
      <a:folHlink>
        <a:srgbClr val="B26B02"/>
      </a:folHlink>
    </a:clrScheme>
    <a:fontScheme name="自定义 1">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A000120140627A33KPBG</Template>
  <TotalTime>367</TotalTime>
  <Words>555</Words>
  <Application>Microsoft Office PowerPoint</Application>
  <PresentationFormat>全屏显示(16:9)</PresentationFormat>
  <Paragraphs>100</Paragraphs>
  <Slides>21</Slides>
  <Notes>21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21</vt:i4>
      </vt:variant>
    </vt:vector>
  </HeadingPairs>
  <TitlesOfParts>
    <vt:vector size="32" baseType="lpstr">
      <vt:lpstr>微软雅黑</vt:lpstr>
      <vt:lpstr>幼圆</vt:lpstr>
      <vt:lpstr>Arial</vt:lpstr>
      <vt:lpstr>Arial Black</vt:lpstr>
      <vt:lpstr>Calibri</vt:lpstr>
      <vt:lpstr>Segoe UI Semilight</vt:lpstr>
      <vt:lpstr>Times New Roman</vt:lpstr>
      <vt:lpstr>Wingdings 2</vt:lpstr>
      <vt:lpstr>A000120140530A99PPBG</vt:lpstr>
      <vt:lpstr>Visio</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号百公司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Titan</dc:creator>
  <cp:lastModifiedBy>杨 显鹏</cp:lastModifiedBy>
  <cp:revision>474</cp:revision>
  <dcterms:created xsi:type="dcterms:W3CDTF">2014-06-03T07:56:00Z</dcterms:created>
  <dcterms:modified xsi:type="dcterms:W3CDTF">2021-09-27T01:23:22Z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2052-10.1.0.7400</vt:lpwstr>
  </property>
</Properties>
</file>